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64" r:id="rId4"/>
    <p:sldId id="265" r:id="rId5"/>
    <p:sldId id="269" r:id="rId6"/>
    <p:sldId id="259" r:id="rId7"/>
    <p:sldId id="260" r:id="rId8"/>
    <p:sldId id="261" r:id="rId9"/>
    <p:sldId id="262" r:id="rId10"/>
    <p:sldId id="263" r:id="rId11"/>
    <p:sldId id="270" r:id="rId1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CE2B2-C70A-437A-934B-7BBF87100533}" v="2234" dt="2021-03-22T11:54:42.206"/>
    <p1510:client id="{741660A0-AEC8-F9CD-EA8E-B828F56BD278}" v="150" dt="2021-03-22T12:17:47.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7" d="100"/>
          <a:sy n="77" d="100"/>
        </p:scale>
        <p:origin x="12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5" name="Footer Placeholder 4">
            <a:extLst>
              <a:ext uri="{FF2B5EF4-FFF2-40B4-BE49-F238E27FC236}">
                <a16:creationId xmlns=""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8906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5" name="Footer Placeholder 4">
            <a:extLst>
              <a:ext uri="{FF2B5EF4-FFF2-40B4-BE49-F238E27FC236}">
                <a16:creationId xmlns=""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81740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5" name="Footer Placeholder 4">
            <a:extLst>
              <a:ext uri="{FF2B5EF4-FFF2-40B4-BE49-F238E27FC236}">
                <a16:creationId xmlns=""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28171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5" name="Footer Placeholder 4">
            <a:extLst>
              <a:ext uri="{FF2B5EF4-FFF2-40B4-BE49-F238E27FC236}">
                <a16:creationId xmlns=""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42702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3/24/2021</a:t>
            </a:fld>
            <a:endParaRPr lang="en-US" dirty="0"/>
          </a:p>
        </p:txBody>
      </p:sp>
      <p:sp>
        <p:nvSpPr>
          <p:cNvPr id="5" name="Footer Placeholder 4">
            <a:extLst>
              <a:ext uri="{FF2B5EF4-FFF2-40B4-BE49-F238E27FC236}">
                <a16:creationId xmlns=""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1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6" name="Footer Placeholder 5">
            <a:extLst>
              <a:ext uri="{FF2B5EF4-FFF2-40B4-BE49-F238E27FC236}">
                <a16:creationId xmlns=""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82136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8" name="Footer Placeholder 7">
            <a:extLst>
              <a:ext uri="{FF2B5EF4-FFF2-40B4-BE49-F238E27FC236}">
                <a16:creationId xmlns=""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19182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4" name="Footer Placeholder 3">
            <a:extLst>
              <a:ext uri="{FF2B5EF4-FFF2-40B4-BE49-F238E27FC236}">
                <a16:creationId xmlns=""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32570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3" name="Footer Placeholder 2">
            <a:extLst>
              <a:ext uri="{FF2B5EF4-FFF2-40B4-BE49-F238E27FC236}">
                <a16:creationId xmlns=""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98838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6" name="Footer Placeholder 5">
            <a:extLst>
              <a:ext uri="{FF2B5EF4-FFF2-40B4-BE49-F238E27FC236}">
                <a16:creationId xmlns=""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 xmlns:a16="http://schemas.microsoft.com/office/drawing/2014/main" id="{DC89B2F1-1E32-44DB-B50E-BEA1896CAD81}"/>
              </a:ext>
              <a:ext uri="{C183D7F6-B498-43B3-948B-1728B52AA6E4}">
                <adec:decorative xmlns=""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6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3/24/2021</a:t>
            </a:fld>
            <a:endParaRPr lang="en-US"/>
          </a:p>
        </p:txBody>
      </p:sp>
      <p:sp>
        <p:nvSpPr>
          <p:cNvPr id="6" name="Footer Placeholder 5">
            <a:extLst>
              <a:ext uri="{FF2B5EF4-FFF2-40B4-BE49-F238E27FC236}">
                <a16:creationId xmlns=""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 xmlns:a16="http://schemas.microsoft.com/office/drawing/2014/main" id="{D0E80DA6-B971-46B7-B0D3-8581AE0B6ACB}"/>
              </a:ext>
              <a:ext uri="{C183D7F6-B498-43B3-948B-1728B52AA6E4}">
                <adec:decorative xmlns=""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14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3/24/2021</a:t>
            </a:fld>
            <a:endParaRPr lang="en-US" dirty="0"/>
          </a:p>
        </p:txBody>
      </p:sp>
      <p:sp>
        <p:nvSpPr>
          <p:cNvPr id="5" name="Footer Placeholder 4">
            <a:extLst>
              <a:ext uri="{FF2B5EF4-FFF2-40B4-BE49-F238E27FC236}">
                <a16:creationId xmlns=""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96755330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31" r:id="rId6"/>
    <p:sldLayoutId id="2147483736" r:id="rId7"/>
    <p:sldLayoutId id="2147483732" r:id="rId8"/>
    <p:sldLayoutId id="2147483733" r:id="rId9"/>
    <p:sldLayoutId id="2147483734" r:id="rId10"/>
    <p:sldLayoutId id="2147483735"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3NQnnhlRWmc?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 xmlns:a16="http://schemas.microsoft.com/office/drawing/2014/main" id="{CA5B2A81-2C8E-4963-AFD4-E539D168B4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5261113" y="260212"/>
            <a:ext cx="5568950" cy="2080825"/>
          </a:xfrm>
        </p:spPr>
        <p:txBody>
          <a:bodyPr>
            <a:normAutofit/>
          </a:bodyPr>
          <a:lstStyle/>
          <a:p>
            <a:r>
              <a:rPr lang="pl-PL">
                <a:ln>
                  <a:solidFill>
                    <a:srgbClr val="000000">
                      <a:lumMod val="75000"/>
                      <a:lumOff val="25000"/>
                      <a:alpha val="10000"/>
                    </a:srgbClr>
                  </a:solidFill>
                </a:ln>
                <a:effectLst>
                  <a:outerShdw blurRad="9525" dist="25400" dir="14640000" algn="tl" rotWithShape="0">
                    <a:srgbClr val="000000">
                      <a:alpha val="30000"/>
                    </a:srgbClr>
                  </a:outerShdw>
                </a:effectLst>
              </a:rPr>
              <a:t>Wiosna</a:t>
            </a:r>
            <a:endParaRPr lang="pl-PL"/>
          </a:p>
        </p:txBody>
      </p:sp>
      <p:sp>
        <p:nvSpPr>
          <p:cNvPr id="3" name="Podtytuł 2"/>
          <p:cNvSpPr>
            <a:spLocks noGrp="1"/>
          </p:cNvSpPr>
          <p:nvPr>
            <p:ph type="subTitle" idx="1"/>
          </p:nvPr>
        </p:nvSpPr>
        <p:spPr>
          <a:xfrm>
            <a:off x="5040245" y="2885539"/>
            <a:ext cx="6065905" cy="3377297"/>
          </a:xfrm>
        </p:spPr>
        <p:txBody>
          <a:bodyPr vert="horz" lIns="91440" tIns="45720" rIns="91440" bIns="45720" rtlCol="0">
            <a:normAutofit/>
          </a:bodyPr>
          <a:lstStyle/>
          <a:p>
            <a:pPr>
              <a:lnSpc>
                <a:spcPct val="115000"/>
              </a:lnSpc>
            </a:pPr>
            <a:r>
              <a:rPr lang="pl-PL" sz="1700" dirty="0">
                <a:ln>
                  <a:solidFill>
                    <a:srgbClr val="000000">
                      <a:lumMod val="75000"/>
                      <a:lumOff val="25000"/>
                      <a:alpha val="10000"/>
                    </a:srgbClr>
                  </a:solidFill>
                </a:ln>
                <a:effectLst>
                  <a:outerShdw blurRad="9525" dist="25400" dir="14640000" algn="tl" rotWithShape="0">
                    <a:srgbClr val="000000">
                      <a:alpha val="30000"/>
                    </a:srgbClr>
                  </a:outerShdw>
                </a:effectLst>
              </a:rPr>
              <a:t>Wiosna to czas zmian. Wielu artystów decyduje się na uwzględnienie jej motywu w swoich utworach jako symbolu odrodzenia, nadziei i  nowego początku. Trudno się </a:t>
            </a:r>
            <a:r>
              <a:rPr lang="pl-PL" sz="1700" dirty="0" smtClean="0">
                <a:ln>
                  <a:solidFill>
                    <a:srgbClr val="000000">
                      <a:lumMod val="75000"/>
                      <a:lumOff val="25000"/>
                      <a:alpha val="10000"/>
                    </a:srgbClr>
                  </a:solidFill>
                </a:ln>
                <a:effectLst>
                  <a:outerShdw blurRad="9525" dist="25400" dir="14640000" algn="tl" rotWithShape="0">
                    <a:srgbClr val="000000">
                      <a:alpha val="30000"/>
                    </a:srgbClr>
                  </a:outerShdw>
                </a:effectLst>
              </a:rPr>
              <a:t>dziwić, ponieważ </a:t>
            </a:r>
            <a:r>
              <a:rPr lang="pl-PL" sz="1700" dirty="0">
                <a:ln>
                  <a:solidFill>
                    <a:srgbClr val="000000">
                      <a:lumMod val="75000"/>
                      <a:lumOff val="25000"/>
                      <a:alpha val="10000"/>
                    </a:srgbClr>
                  </a:solidFill>
                </a:ln>
                <a:effectLst>
                  <a:outerShdw blurRad="9525" dist="25400" dir="14640000" algn="tl" rotWithShape="0">
                    <a:srgbClr val="000000">
                      <a:alpha val="30000"/>
                    </a:srgbClr>
                  </a:outerShdw>
                </a:effectLst>
              </a:rPr>
              <a:t>to właśnie w jej trakcie dzień staje się coraz dłuższy i cieplejszy, a przyroda budzi się do życia.</a:t>
            </a:r>
          </a:p>
        </p:txBody>
      </p:sp>
      <p:pic>
        <p:nvPicPr>
          <p:cNvPr id="4" name="Picture 3" descr="Kwiaty w promieniu słonecznym">
            <a:extLst>
              <a:ext uri="{FF2B5EF4-FFF2-40B4-BE49-F238E27FC236}">
                <a16:creationId xmlns="" xmlns:a16="http://schemas.microsoft.com/office/drawing/2014/main" id="{16F7B4C2-22FD-4E93-8F1D-8C523C9B3CFD}"/>
              </a:ext>
            </a:extLst>
          </p:cNvPr>
          <p:cNvPicPr>
            <a:picLocks noChangeAspect="1"/>
          </p:cNvPicPr>
          <p:nvPr/>
        </p:nvPicPr>
        <p:blipFill rotWithShape="1">
          <a:blip r:embed="rId2"/>
          <a:srcRect l="16344" r="24171" b="-2"/>
          <a:stretch/>
        </p:blipFill>
        <p:spPr>
          <a:xfrm>
            <a:off x="540989" y="1560614"/>
            <a:ext cx="3330000" cy="3736772"/>
          </a:xfrm>
          <a:prstGeom prst="rect">
            <a:avLst/>
          </a:prstGeom>
        </p:spPr>
      </p:pic>
      <p:cxnSp>
        <p:nvCxnSpPr>
          <p:cNvPr id="33" name="Straight Connector 32">
            <a:extLst>
              <a:ext uri="{FF2B5EF4-FFF2-40B4-BE49-F238E27FC236}">
                <a16:creationId xmlns="" xmlns:a16="http://schemas.microsoft.com/office/drawing/2014/main" id="{69060615-B9D7-4C22-A01E-121566BF5E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42595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 xmlns:a16="http://schemas.microsoft.com/office/drawing/2014/main" id="{B68DA4C3-6EB8-49E8-8E9E-C8F58C3C7D4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0786924" y="265081"/>
            <a:ext cx="1069728" cy="1002885"/>
            <a:chOff x="10786924" y="265081"/>
            <a:chExt cx="1069728" cy="1002885"/>
          </a:xfrm>
        </p:grpSpPr>
        <p:sp>
          <p:nvSpPr>
            <p:cNvPr id="36" name="Oval 35">
              <a:extLst>
                <a:ext uri="{FF2B5EF4-FFF2-40B4-BE49-F238E27FC236}">
                  <a16:creationId xmlns="" xmlns:a16="http://schemas.microsoft.com/office/drawing/2014/main" id="{71FAA839-7535-403D-B354-270C0A2E800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10826785" y="265081"/>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37" name="Group 36">
              <a:extLst>
                <a:ext uri="{FF2B5EF4-FFF2-40B4-BE49-F238E27FC236}">
                  <a16:creationId xmlns="" xmlns:a16="http://schemas.microsoft.com/office/drawing/2014/main" id="{405C7C88-4789-4310-AA9A-755EA0FC61FA}"/>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13500000">
              <a:off x="11001196" y="412511"/>
              <a:ext cx="641183" cy="1069728"/>
              <a:chOff x="6484112" y="2967038"/>
              <a:chExt cx="641183" cy="1069728"/>
            </a:xfrm>
          </p:grpSpPr>
          <p:grpSp>
            <p:nvGrpSpPr>
              <p:cNvPr id="38" name="Group 37">
                <a:extLst>
                  <a:ext uri="{FF2B5EF4-FFF2-40B4-BE49-F238E27FC236}">
                    <a16:creationId xmlns="" xmlns:a16="http://schemas.microsoft.com/office/drawing/2014/main" id="{EFE8EF28-3FED-4818-BD2E-D218D9AB1DFC}"/>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6808136" y="2967038"/>
                <a:ext cx="317159" cy="932400"/>
                <a:chOff x="6808136" y="2967038"/>
                <a:chExt cx="317159" cy="932400"/>
              </a:xfrm>
            </p:grpSpPr>
            <p:sp>
              <p:nvSpPr>
                <p:cNvPr id="43" name="Freeform 68">
                  <a:extLst>
                    <a:ext uri="{FF2B5EF4-FFF2-40B4-BE49-F238E27FC236}">
                      <a16:creationId xmlns="" xmlns:a16="http://schemas.microsoft.com/office/drawing/2014/main" id="{30D4BA19-D8F4-4B13-BEBD-16B061CA985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9">
                  <a:extLst>
                    <a:ext uri="{FF2B5EF4-FFF2-40B4-BE49-F238E27FC236}">
                      <a16:creationId xmlns="" xmlns:a16="http://schemas.microsoft.com/office/drawing/2014/main" id="{725737BE-AB84-4984-857A-7CC4CC6D073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5" name="Line 70">
                  <a:extLst>
                    <a:ext uri="{FF2B5EF4-FFF2-40B4-BE49-F238E27FC236}">
                      <a16:creationId xmlns="" xmlns:a16="http://schemas.microsoft.com/office/drawing/2014/main" id="{50BA4883-80F8-4DF2-B9BD-D4500C1251EB}"/>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 xmlns:a16="http://schemas.microsoft.com/office/drawing/2014/main" id="{9748E797-53C7-48D6-A500-223C3CFB7E0E}"/>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18900000" flipH="1">
                <a:off x="6484112" y="3104366"/>
                <a:ext cx="317159" cy="932400"/>
                <a:chOff x="6808136" y="2967038"/>
                <a:chExt cx="317159" cy="932400"/>
              </a:xfrm>
            </p:grpSpPr>
            <p:sp>
              <p:nvSpPr>
                <p:cNvPr id="40" name="Freeform 68">
                  <a:extLst>
                    <a:ext uri="{FF2B5EF4-FFF2-40B4-BE49-F238E27FC236}">
                      <a16:creationId xmlns="" xmlns:a16="http://schemas.microsoft.com/office/drawing/2014/main" id="{B3BC0047-74CA-4860-9BDD-0BC26F6510A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9">
                  <a:extLst>
                    <a:ext uri="{FF2B5EF4-FFF2-40B4-BE49-F238E27FC236}">
                      <a16:creationId xmlns="" xmlns:a16="http://schemas.microsoft.com/office/drawing/2014/main" id="{3F8015CA-DE08-4541-ADF5-9D9402EFC1F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Line 70">
                  <a:extLst>
                    <a:ext uri="{FF2B5EF4-FFF2-40B4-BE49-F238E27FC236}">
                      <a16:creationId xmlns="" xmlns:a16="http://schemas.microsoft.com/office/drawing/2014/main" id="{56E6EAC8-DC21-4209-8825-80E353DCF3C0}"/>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40B10BB-BB6D-47AD-A936-10874EF08A24}"/>
              </a:ext>
            </a:extLst>
          </p:cNvPr>
          <p:cNvSpPr>
            <a:spLocks noGrp="1"/>
          </p:cNvSpPr>
          <p:nvPr>
            <p:ph type="title"/>
          </p:nvPr>
        </p:nvSpPr>
        <p:spPr>
          <a:xfrm>
            <a:off x="736002" y="293066"/>
            <a:ext cx="3785599" cy="490474"/>
          </a:xfrm>
        </p:spPr>
        <p:txBody>
          <a:bodyPr>
            <a:normAutofit fontScale="90000"/>
          </a:bodyPr>
          <a:lstStyle/>
          <a:p>
            <a:r>
              <a:rPr lang="pl-PL" dirty="0"/>
              <a:t>Wiosenne święta</a:t>
            </a:r>
          </a:p>
        </p:txBody>
      </p:sp>
      <p:sp>
        <p:nvSpPr>
          <p:cNvPr id="3" name="Symbol zastępczy zawartości 2">
            <a:extLst>
              <a:ext uri="{FF2B5EF4-FFF2-40B4-BE49-F238E27FC236}">
                <a16:creationId xmlns="" xmlns:a16="http://schemas.microsoft.com/office/drawing/2014/main" id="{12BF65B6-C9DC-406E-8133-B2AEAAD4B6CD}"/>
              </a:ext>
            </a:extLst>
          </p:cNvPr>
          <p:cNvSpPr>
            <a:spLocks noGrp="1"/>
          </p:cNvSpPr>
          <p:nvPr>
            <p:ph idx="1"/>
          </p:nvPr>
        </p:nvSpPr>
        <p:spPr>
          <a:xfrm>
            <a:off x="5188001" y="108362"/>
            <a:ext cx="6016849" cy="1871715"/>
          </a:xfrm>
        </p:spPr>
        <p:txBody>
          <a:bodyPr vert="horz" lIns="91440" tIns="45720" rIns="91440" bIns="45720" rtlCol="0" anchor="t">
            <a:normAutofit fontScale="40000" lnSpcReduction="20000"/>
          </a:bodyPr>
          <a:lstStyle/>
          <a:p>
            <a:pPr marL="359410" indent="-359410"/>
            <a:r>
              <a:rPr lang="pl-PL" b="1" dirty="0">
                <a:solidFill>
                  <a:srgbClr val="000000"/>
                </a:solidFill>
                <a:ea typeface="+mn-lt"/>
                <a:cs typeface="+mn-lt"/>
              </a:rPr>
              <a:t>Hinduski obrzęd Holi</a:t>
            </a:r>
            <a:r>
              <a:rPr lang="pl-PL" dirty="0">
                <a:solidFill>
                  <a:srgbClr val="000000"/>
                </a:solidFill>
                <a:ea typeface="+mn-lt"/>
                <a:cs typeface="+mn-lt"/>
              </a:rPr>
              <a:t> - (tzw. festiwal kolorów) organizuje się pod koniec lutego lub na początku marca. Święto rozpoczyna się przy ognisku, gdzie ludzie zbierają się żeby śpiewać i tańczyć. Następnego dnia rano odbywa się karnawał kolorów, uczestnicy odgrywają pościg polegający na wzajemnym obrzucaniu się i wylewaniu na siebie kolorowych farb z wodą</a:t>
            </a:r>
            <a:endParaRPr lang="pl-PL" dirty="0">
              <a:solidFill>
                <a:srgbClr val="000000"/>
              </a:solidFill>
            </a:endParaRPr>
          </a:p>
        </p:txBody>
      </p:sp>
      <p:sp>
        <p:nvSpPr>
          <p:cNvPr id="4" name="Symbol zastępczy tekstu 3">
            <a:extLst>
              <a:ext uri="{FF2B5EF4-FFF2-40B4-BE49-F238E27FC236}">
                <a16:creationId xmlns="" xmlns:a16="http://schemas.microsoft.com/office/drawing/2014/main" id="{16AE8DE8-698E-49DF-9B00-B8E02FE972F2}"/>
              </a:ext>
            </a:extLst>
          </p:cNvPr>
          <p:cNvSpPr>
            <a:spLocks noGrp="1"/>
          </p:cNvSpPr>
          <p:nvPr>
            <p:ph type="body" sz="half" idx="2"/>
          </p:nvPr>
        </p:nvSpPr>
        <p:spPr>
          <a:xfrm>
            <a:off x="-7360" y="928238"/>
            <a:ext cx="4914882" cy="6060591"/>
          </a:xfrm>
        </p:spPr>
        <p:txBody>
          <a:bodyPr vert="horz" lIns="91440" tIns="45720" rIns="91440" bIns="45720" rtlCol="0" anchor="t">
            <a:normAutofit fontScale="70000" lnSpcReduction="20000"/>
          </a:bodyPr>
          <a:lstStyle/>
          <a:p>
            <a:r>
              <a:rPr lang="pl-PL" dirty="0">
                <a:solidFill>
                  <a:srgbClr val="000000"/>
                </a:solidFill>
                <a:ea typeface="+mn-lt"/>
                <a:cs typeface="+mn-lt"/>
              </a:rPr>
              <a:t>Częścią piękna wiosny są różne festiwale obchodzone na całym świecie. Każdy kraj ma swój  unikatowy sposób witania tej pory roku :</a:t>
            </a:r>
          </a:p>
          <a:p>
            <a:r>
              <a:rPr lang="pl-PL" b="1" dirty="0">
                <a:solidFill>
                  <a:srgbClr val="000000"/>
                </a:solidFill>
                <a:ea typeface="+mn-lt"/>
                <a:cs typeface="+mn-lt"/>
              </a:rPr>
              <a:t>Kwitnące wiśnie w Japonii </a:t>
            </a:r>
            <a:r>
              <a:rPr lang="pl-PL" dirty="0">
                <a:solidFill>
                  <a:srgbClr val="000000"/>
                </a:solidFill>
                <a:ea typeface="+mn-lt"/>
                <a:cs typeface="+mn-lt"/>
              </a:rPr>
              <a:t>- Tradycyjnym wiosennym zwyczajem w Japonii stanowi święto </a:t>
            </a:r>
            <a:r>
              <a:rPr lang="pl-PL" dirty="0" err="1">
                <a:solidFill>
                  <a:srgbClr val="000000"/>
                </a:solidFill>
                <a:ea typeface="+mn-lt"/>
                <a:cs typeface="+mn-lt"/>
              </a:rPr>
              <a:t>Hanami</a:t>
            </a:r>
            <a:r>
              <a:rPr lang="pl-PL" dirty="0">
                <a:solidFill>
                  <a:srgbClr val="000000"/>
                </a:solidFill>
                <a:ea typeface="+mn-lt"/>
                <a:cs typeface="+mn-lt"/>
              </a:rPr>
              <a:t>. Polega ono na podziwianiu urody kwiatów, szczególnie wiśni. </a:t>
            </a:r>
            <a:r>
              <a:rPr lang="pl-PL" dirty="0" err="1">
                <a:solidFill>
                  <a:srgbClr val="000000"/>
                </a:solidFill>
                <a:ea typeface="+mn-lt"/>
                <a:cs typeface="+mn-lt"/>
              </a:rPr>
              <a:t>Hanami</a:t>
            </a:r>
            <a:r>
              <a:rPr lang="pl-PL" dirty="0">
                <a:solidFill>
                  <a:srgbClr val="000000"/>
                </a:solidFill>
                <a:ea typeface="+mn-lt"/>
                <a:cs typeface="+mn-lt"/>
              </a:rPr>
              <a:t> praktykowane jest od kilkuset lat i cieszy się w Japonii ogromną popularnością. Kwitnienie wiśni trwa od jednego do dwóch tygodni, zazwyczaj w marcu lub kwietniu.</a:t>
            </a:r>
          </a:p>
          <a:p>
            <a:endParaRPr lang="pl-PL" dirty="0">
              <a:solidFill>
                <a:srgbClr val="000000"/>
              </a:solidFill>
              <a:ea typeface="+mn-lt"/>
              <a:cs typeface="+mn-lt"/>
            </a:endParaRPr>
          </a:p>
          <a:p>
            <a:r>
              <a:rPr lang="pl-PL" b="1" dirty="0">
                <a:solidFill>
                  <a:srgbClr val="000000"/>
                </a:solidFill>
                <a:ea typeface="+mn-lt"/>
                <a:cs typeface="+mn-lt"/>
              </a:rPr>
              <a:t>Holenderskie święto kwiatów</a:t>
            </a:r>
            <a:r>
              <a:rPr lang="pl-PL" dirty="0">
                <a:solidFill>
                  <a:srgbClr val="000000"/>
                </a:solidFill>
                <a:ea typeface="+mn-lt"/>
                <a:cs typeface="+mn-lt"/>
              </a:rPr>
              <a:t> - </a:t>
            </a:r>
            <a:r>
              <a:rPr lang="pl-PL" dirty="0" err="1">
                <a:solidFill>
                  <a:srgbClr val="000000"/>
                </a:solidFill>
                <a:ea typeface="+mn-lt"/>
                <a:cs typeface="+mn-lt"/>
              </a:rPr>
              <a:t>Bloemencorso</a:t>
            </a:r>
            <a:r>
              <a:rPr lang="pl-PL" dirty="0">
                <a:solidFill>
                  <a:srgbClr val="000000"/>
                </a:solidFill>
                <a:ea typeface="+mn-lt"/>
                <a:cs typeface="+mn-lt"/>
              </a:rPr>
              <a:t> </a:t>
            </a:r>
            <a:r>
              <a:rPr lang="pl-PL" dirty="0" err="1">
                <a:solidFill>
                  <a:srgbClr val="000000"/>
                </a:solidFill>
                <a:ea typeface="+mn-lt"/>
                <a:cs typeface="+mn-lt"/>
              </a:rPr>
              <a:t>Bollenstreek</a:t>
            </a:r>
            <a:r>
              <a:rPr lang="pl-PL" dirty="0">
                <a:solidFill>
                  <a:srgbClr val="000000"/>
                </a:solidFill>
                <a:ea typeface="+mn-lt"/>
                <a:cs typeface="+mn-lt"/>
              </a:rPr>
              <a:t> to kwiatowa parada w Holandii. 12 godzinna parada odbywa się z miejscowości </a:t>
            </a:r>
            <a:r>
              <a:rPr lang="pl-PL" dirty="0" err="1">
                <a:solidFill>
                  <a:srgbClr val="000000"/>
                </a:solidFill>
                <a:ea typeface="+mn-lt"/>
                <a:cs typeface="+mn-lt"/>
              </a:rPr>
              <a:t>Noordwijk</a:t>
            </a:r>
            <a:r>
              <a:rPr lang="pl-PL" dirty="0">
                <a:solidFill>
                  <a:srgbClr val="000000"/>
                </a:solidFill>
                <a:ea typeface="+mn-lt"/>
                <a:cs typeface="+mn-lt"/>
              </a:rPr>
              <a:t> do Haarlem. Przez 40 km suną platformy artystów. Wszytko ozdobione jest m.in. żonkilami, tulipanami i hiacyntami. Święto odbywa się w kwietniu.</a:t>
            </a:r>
            <a:endParaRPr lang="pl-PL" dirty="0">
              <a:solidFill>
                <a:srgbClr val="000000"/>
              </a:solidFill>
            </a:endParaRPr>
          </a:p>
        </p:txBody>
      </p:sp>
      <p:pic>
        <p:nvPicPr>
          <p:cNvPr id="5" name="Obraz 5" descr="Obraz zawierający droga, zewnętrzne, kolorowy, zdobione&#10;&#10;Opis wygenerowany automatycznie">
            <a:extLst>
              <a:ext uri="{FF2B5EF4-FFF2-40B4-BE49-F238E27FC236}">
                <a16:creationId xmlns="" xmlns:a16="http://schemas.microsoft.com/office/drawing/2014/main" id="{DE2F11D3-DAB7-4A82-AF0B-27C7F7F92037}"/>
              </a:ext>
            </a:extLst>
          </p:cNvPr>
          <p:cNvPicPr>
            <a:picLocks noChangeAspect="1"/>
          </p:cNvPicPr>
          <p:nvPr/>
        </p:nvPicPr>
        <p:blipFill>
          <a:blip r:embed="rId2"/>
          <a:stretch>
            <a:fillRect/>
          </a:stretch>
        </p:blipFill>
        <p:spPr>
          <a:xfrm>
            <a:off x="4835014" y="4149784"/>
            <a:ext cx="3628103" cy="2405302"/>
          </a:xfrm>
          <a:prstGeom prst="rect">
            <a:avLst/>
          </a:prstGeom>
        </p:spPr>
      </p:pic>
      <p:pic>
        <p:nvPicPr>
          <p:cNvPr id="6" name="Obraz 6">
            <a:extLst>
              <a:ext uri="{FF2B5EF4-FFF2-40B4-BE49-F238E27FC236}">
                <a16:creationId xmlns="" xmlns:a16="http://schemas.microsoft.com/office/drawing/2014/main" id="{73924C79-1475-49A5-AF39-06F4613C3BA3}"/>
              </a:ext>
            </a:extLst>
          </p:cNvPr>
          <p:cNvPicPr>
            <a:picLocks noChangeAspect="1"/>
          </p:cNvPicPr>
          <p:nvPr/>
        </p:nvPicPr>
        <p:blipFill>
          <a:blip r:embed="rId3"/>
          <a:stretch>
            <a:fillRect/>
          </a:stretch>
        </p:blipFill>
        <p:spPr>
          <a:xfrm>
            <a:off x="5941604" y="1844624"/>
            <a:ext cx="3553439" cy="2394462"/>
          </a:xfrm>
          <a:prstGeom prst="rect">
            <a:avLst/>
          </a:prstGeom>
        </p:spPr>
      </p:pic>
      <p:pic>
        <p:nvPicPr>
          <p:cNvPr id="7" name="Obraz 7" descr="Obraz zawierający drzewo, zewnętrzne, roślina, otoczone&#10;&#10;Opis wygenerowany automatycznie">
            <a:extLst>
              <a:ext uri="{FF2B5EF4-FFF2-40B4-BE49-F238E27FC236}">
                <a16:creationId xmlns="" xmlns:a16="http://schemas.microsoft.com/office/drawing/2014/main" id="{9D0F2D42-B0F8-4E02-B86F-EB90529BFD57}"/>
              </a:ext>
            </a:extLst>
          </p:cNvPr>
          <p:cNvPicPr>
            <a:picLocks noChangeAspect="1"/>
          </p:cNvPicPr>
          <p:nvPr/>
        </p:nvPicPr>
        <p:blipFill>
          <a:blip r:embed="rId4"/>
          <a:stretch>
            <a:fillRect/>
          </a:stretch>
        </p:blipFill>
        <p:spPr>
          <a:xfrm>
            <a:off x="8202563" y="3960249"/>
            <a:ext cx="3886198" cy="2182146"/>
          </a:xfrm>
          <a:prstGeom prst="rect">
            <a:avLst/>
          </a:prstGeom>
        </p:spPr>
      </p:pic>
    </p:spTree>
    <p:extLst>
      <p:ext uri="{BB962C8B-B14F-4D97-AF65-F5344CB8AC3E}">
        <p14:creationId xmlns:p14="http://schemas.microsoft.com/office/powerpoint/2010/main" val="66676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8F3DF40-0E6D-452E-91F0-C1A7E86E0080}"/>
              </a:ext>
            </a:extLst>
          </p:cNvPr>
          <p:cNvSpPr>
            <a:spLocks noGrp="1"/>
          </p:cNvSpPr>
          <p:nvPr>
            <p:ph type="ctrTitle"/>
          </p:nvPr>
        </p:nvSpPr>
        <p:spPr/>
        <p:txBody>
          <a:bodyPr/>
          <a:lstStyle/>
          <a:p>
            <a:r>
              <a:rPr lang="pl-PL" dirty="0"/>
              <a:t>Wiosnę przedstawił:</a:t>
            </a:r>
          </a:p>
        </p:txBody>
      </p:sp>
      <p:sp>
        <p:nvSpPr>
          <p:cNvPr id="3" name="Podtytuł 2">
            <a:extLst>
              <a:ext uri="{FF2B5EF4-FFF2-40B4-BE49-F238E27FC236}">
                <a16:creationId xmlns="" xmlns:a16="http://schemas.microsoft.com/office/drawing/2014/main" id="{5BC89995-ECD5-44A3-9691-23C9473EC472}"/>
              </a:ext>
            </a:extLst>
          </p:cNvPr>
          <p:cNvSpPr>
            <a:spLocks noGrp="1"/>
          </p:cNvSpPr>
          <p:nvPr>
            <p:ph type="subTitle" idx="1"/>
          </p:nvPr>
        </p:nvSpPr>
        <p:spPr/>
        <p:txBody>
          <a:bodyPr vert="horz" lIns="91440" tIns="45720" rIns="91440" bIns="45720" rtlCol="0" anchor="t">
            <a:normAutofit/>
          </a:bodyPr>
          <a:lstStyle/>
          <a:p>
            <a:r>
              <a:rPr lang="pl-PL" sz="3600" dirty="0">
                <a:solidFill>
                  <a:srgbClr val="000000"/>
                </a:solidFill>
              </a:rPr>
              <a:t>Samorząd uczniowski</a:t>
            </a:r>
            <a:endParaRPr lang="pl-PL" sz="3600" dirty="0"/>
          </a:p>
        </p:txBody>
      </p:sp>
    </p:spTree>
    <p:extLst>
      <p:ext uri="{BB962C8B-B14F-4D97-AF65-F5344CB8AC3E}">
        <p14:creationId xmlns:p14="http://schemas.microsoft.com/office/powerpoint/2010/main" val="120256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3A85F8F-CC63-476D-8938-BE82F1BCD6B5}"/>
              </a:ext>
            </a:extLst>
          </p:cNvPr>
          <p:cNvSpPr>
            <a:spLocks noGrp="1"/>
          </p:cNvSpPr>
          <p:nvPr>
            <p:ph type="title"/>
          </p:nvPr>
        </p:nvSpPr>
        <p:spPr>
          <a:xfrm>
            <a:off x="928550" y="955674"/>
            <a:ext cx="3593051" cy="770479"/>
          </a:xfrm>
        </p:spPr>
        <p:txBody>
          <a:bodyPr>
            <a:normAutofit fontScale="90000"/>
          </a:bodyPr>
          <a:lstStyle/>
          <a:p>
            <a:r>
              <a:rPr lang="pl-PL" b="1" dirty="0"/>
              <a:t>Wiosna jako astronomiczna pora roku.</a:t>
            </a:r>
          </a:p>
        </p:txBody>
      </p:sp>
      <p:sp>
        <p:nvSpPr>
          <p:cNvPr id="4" name="Symbol zastępczy tekstu 3">
            <a:extLst>
              <a:ext uri="{FF2B5EF4-FFF2-40B4-BE49-F238E27FC236}">
                <a16:creationId xmlns="" xmlns:a16="http://schemas.microsoft.com/office/drawing/2014/main" id="{AC683C9D-38F7-46FA-84EA-93FAB8B7A823}"/>
              </a:ext>
            </a:extLst>
          </p:cNvPr>
          <p:cNvSpPr>
            <a:spLocks noGrp="1"/>
          </p:cNvSpPr>
          <p:nvPr>
            <p:ph type="body" sz="half" idx="2"/>
          </p:nvPr>
        </p:nvSpPr>
        <p:spPr>
          <a:xfrm>
            <a:off x="227402" y="2007114"/>
            <a:ext cx="4772921" cy="4557966"/>
          </a:xfrm>
        </p:spPr>
        <p:txBody>
          <a:bodyPr vert="horz" lIns="91440" tIns="45720" rIns="91440" bIns="45720" rtlCol="0" anchor="t">
            <a:normAutofit fontScale="85000" lnSpcReduction="10000"/>
          </a:bodyPr>
          <a:lstStyle/>
          <a:p>
            <a:r>
              <a:rPr lang="pl-PL" dirty="0">
                <a:solidFill>
                  <a:srgbClr val="000000"/>
                </a:solidFill>
              </a:rPr>
              <a:t>Wiosna zaczyna się  20 marca, a kończy 21 czerwca.</a:t>
            </a:r>
            <a:r>
              <a:rPr lang="pl-PL" dirty="0">
                <a:solidFill>
                  <a:srgbClr val="000000"/>
                </a:solidFill>
                <a:ea typeface="+mn-lt"/>
                <a:cs typeface="+mn-lt"/>
              </a:rPr>
              <a:t> Astronomiczne pory roku są określane ruchem Słońca po ekliptyce (w przybliżeniu pokrywają się z klimatycznymi porami roku);przekroczenie przez Słońce punktu równonocy wiosennej (ok. 21 III) rozpoczyna wiosnę na półkuli północnej (jesień na półkuli południowej) moment przejścia Słońca przez punkt równonocy jesiennej (ok. 23 IX) to początek jesieni na półkuli północnej (wiosny na półkuli południowej</a:t>
            </a:r>
            <a:endParaRPr lang="pl-PL" dirty="0"/>
          </a:p>
        </p:txBody>
      </p:sp>
      <p:pic>
        <p:nvPicPr>
          <p:cNvPr id="9" name="Obraz 9">
            <a:extLst>
              <a:ext uri="{FF2B5EF4-FFF2-40B4-BE49-F238E27FC236}">
                <a16:creationId xmlns="" xmlns:a16="http://schemas.microsoft.com/office/drawing/2014/main" id="{7FBC93D8-DF41-464B-BA0C-0DFE3AA768EE}"/>
              </a:ext>
            </a:extLst>
          </p:cNvPr>
          <p:cNvPicPr>
            <a:picLocks noGrp="1" noChangeAspect="1"/>
          </p:cNvPicPr>
          <p:nvPr>
            <p:ph idx="1"/>
          </p:nvPr>
        </p:nvPicPr>
        <p:blipFill>
          <a:blip r:embed="rId2"/>
          <a:stretch>
            <a:fillRect/>
          </a:stretch>
        </p:blipFill>
        <p:spPr>
          <a:xfrm>
            <a:off x="5345676" y="791704"/>
            <a:ext cx="6732638" cy="5090036"/>
          </a:xfrm>
        </p:spPr>
      </p:pic>
    </p:spTree>
    <p:extLst>
      <p:ext uri="{BB962C8B-B14F-4D97-AF65-F5344CB8AC3E}">
        <p14:creationId xmlns:p14="http://schemas.microsoft.com/office/powerpoint/2010/main" val="109800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DB9BA489-52F0-4E75-A5EB-0A7B024A334C}"/>
              </a:ext>
            </a:extLst>
          </p:cNvPr>
          <p:cNvSpPr>
            <a:spLocks noGrp="1"/>
          </p:cNvSpPr>
          <p:nvPr>
            <p:ph idx="1"/>
          </p:nvPr>
        </p:nvSpPr>
        <p:spPr>
          <a:xfrm>
            <a:off x="7300687" y="4975329"/>
            <a:ext cx="4752195" cy="1626623"/>
          </a:xfrm>
        </p:spPr>
        <p:txBody>
          <a:bodyPr vert="horz" lIns="91440" tIns="45720" rIns="91440" bIns="45720" rtlCol="0" anchor="t">
            <a:normAutofit fontScale="47500" lnSpcReduction="20000"/>
          </a:bodyPr>
          <a:lstStyle/>
          <a:p>
            <a:pPr marL="359410" indent="-359410">
              <a:buNone/>
            </a:pPr>
            <a:r>
              <a:rPr lang="pl-PL" dirty="0">
                <a:solidFill>
                  <a:srgbClr val="000000"/>
                </a:solidFill>
                <a:ea typeface="+mn-lt"/>
                <a:cs typeface="+mn-lt"/>
              </a:rPr>
              <a:t>Bocian biały powraca do Europy wiosną i tutaj wychowuje swoje pisklęta. Chętnie poluje na owady, myszy i inne drobne zwierzęta. W Polsce żyje więcej bocianów niż w jakimkolwiek innym kraju</a:t>
            </a:r>
            <a:endParaRPr lang="pl-PL" dirty="0">
              <a:solidFill>
                <a:srgbClr val="000000">
                  <a:alpha val="60000"/>
                </a:srgbClr>
              </a:solidFill>
              <a:ea typeface="+mn-lt"/>
              <a:cs typeface="+mn-lt"/>
            </a:endParaRPr>
          </a:p>
          <a:p>
            <a:pPr marL="0" indent="0">
              <a:buNone/>
            </a:pPr>
            <a:endParaRPr lang="pl-PL" dirty="0">
              <a:solidFill>
                <a:srgbClr val="000000"/>
              </a:solidFill>
            </a:endParaRPr>
          </a:p>
        </p:txBody>
      </p:sp>
      <p:sp>
        <p:nvSpPr>
          <p:cNvPr id="4" name="Symbol zastępczy tekstu 3">
            <a:extLst>
              <a:ext uri="{FF2B5EF4-FFF2-40B4-BE49-F238E27FC236}">
                <a16:creationId xmlns="" xmlns:a16="http://schemas.microsoft.com/office/drawing/2014/main" id="{3E44281A-8641-4369-BFD7-E33D279B7694}"/>
              </a:ext>
            </a:extLst>
          </p:cNvPr>
          <p:cNvSpPr>
            <a:spLocks noGrp="1"/>
          </p:cNvSpPr>
          <p:nvPr>
            <p:ph type="body" sz="half" idx="2"/>
          </p:nvPr>
        </p:nvSpPr>
        <p:spPr>
          <a:xfrm>
            <a:off x="-6116" y="52953"/>
            <a:ext cx="6616471" cy="6942288"/>
          </a:xfrm>
        </p:spPr>
        <p:txBody>
          <a:bodyPr vert="horz" lIns="91440" tIns="45720" rIns="91440" bIns="45720" rtlCol="0" anchor="t">
            <a:normAutofit lnSpcReduction="10000"/>
          </a:bodyPr>
          <a:lstStyle/>
          <a:p>
            <a:r>
              <a:rPr lang="en-US" dirty="0"/>
              <a:t/>
            </a:r>
            <a:br>
              <a:rPr lang="en-US" dirty="0"/>
            </a:br>
            <a:r>
              <a:rPr lang="pl-PL" b="1" dirty="0">
                <a:solidFill>
                  <a:srgbClr val="000000"/>
                </a:solidFill>
                <a:ea typeface="+mn-lt"/>
                <a:cs typeface="+mn-lt"/>
              </a:rPr>
              <a:t>Przyroda Wiosną</a:t>
            </a:r>
            <a:endParaRPr lang="pl-PL" dirty="0"/>
          </a:p>
          <a:p>
            <a:r>
              <a:rPr lang="pl-PL" dirty="0">
                <a:solidFill>
                  <a:srgbClr val="000000"/>
                </a:solidFill>
                <a:ea typeface="+mn-lt"/>
                <a:cs typeface="+mn-lt"/>
              </a:rPr>
              <a:t>Wiosną topnieje zalegający gdzieniegdzie śnieg, zwiększa się wilgotność ziemi i powietrza. Wydłużający się dzień i wyższe temperatury wywołują duże zmiany w świecie roślin. W marcu budzą się do życia pierwsze (po leszczynach) drzewa i krzewy. Kiełkują też nasiona roślin jednorocznych.  </a:t>
            </a:r>
            <a:endParaRPr lang="pl-PL"/>
          </a:p>
          <a:p>
            <a:r>
              <a:rPr lang="pl-PL" dirty="0">
                <a:solidFill>
                  <a:srgbClr val="000000"/>
                </a:solidFill>
                <a:ea typeface="+mn-lt"/>
                <a:cs typeface="+mn-lt"/>
              </a:rPr>
              <a:t>Z zimowego snu budzą się owady stanowiące pożywienie ptaków coraz liczniej powracających z ciepłych krajów. Płazy, np. żaby i ropuchy, zaczynają składać skrzek, z którego rozwiną się nowe osobniki. Ptaki budują gniazda i składają jaja. Wiosna jest dla zwierząt idealną porą do rozrodu, gdyż mają zapewnioną dużą ilość pokarmu.</a:t>
            </a:r>
            <a:endParaRPr lang="pl-PL" dirty="0">
              <a:solidFill>
                <a:srgbClr val="000000">
                  <a:alpha val="60000"/>
                </a:srgbClr>
              </a:solidFill>
            </a:endParaRPr>
          </a:p>
        </p:txBody>
      </p:sp>
      <p:pic>
        <p:nvPicPr>
          <p:cNvPr id="5" name="Obraz 5" descr="Obraz zawierający ptak, zewnętrzne, ptak wodny, stojące&#10;&#10;Opis wygenerowany automatycznie">
            <a:extLst>
              <a:ext uri="{FF2B5EF4-FFF2-40B4-BE49-F238E27FC236}">
                <a16:creationId xmlns="" xmlns:a16="http://schemas.microsoft.com/office/drawing/2014/main" id="{10B6C66A-4BCD-459B-91FF-84F29FBEFF4D}"/>
              </a:ext>
            </a:extLst>
          </p:cNvPr>
          <p:cNvPicPr>
            <a:picLocks noChangeAspect="1"/>
          </p:cNvPicPr>
          <p:nvPr/>
        </p:nvPicPr>
        <p:blipFill>
          <a:blip r:embed="rId2"/>
          <a:stretch>
            <a:fillRect/>
          </a:stretch>
        </p:blipFill>
        <p:spPr>
          <a:xfrm>
            <a:off x="6616497" y="706695"/>
            <a:ext cx="5079589" cy="4018934"/>
          </a:xfrm>
          <a:prstGeom prst="rect">
            <a:avLst/>
          </a:prstGeom>
        </p:spPr>
      </p:pic>
    </p:spTree>
    <p:extLst>
      <p:ext uri="{BB962C8B-B14F-4D97-AF65-F5344CB8AC3E}">
        <p14:creationId xmlns:p14="http://schemas.microsoft.com/office/powerpoint/2010/main" val="16152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 xmlns:a16="http://schemas.microsoft.com/office/drawing/2014/main" id="{DB66C9CD-6BF4-44CA-8078-0BB8190807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8DEFF4BA-8D75-469D-8E98-28BABAA6F4DD}"/>
              </a:ext>
            </a:extLst>
          </p:cNvPr>
          <p:cNvSpPr>
            <a:spLocks noGrp="1"/>
          </p:cNvSpPr>
          <p:nvPr>
            <p:ph type="title"/>
          </p:nvPr>
        </p:nvSpPr>
        <p:spPr>
          <a:xfrm>
            <a:off x="990000" y="395288"/>
            <a:ext cx="4078800" cy="1597753"/>
          </a:xfrm>
        </p:spPr>
        <p:txBody>
          <a:bodyPr vert="horz" wrap="square" lIns="91440" tIns="45720" rIns="91440" bIns="45720" rtlCol="0" anchor="b" anchorCtr="0">
            <a:normAutofit/>
          </a:bodyPr>
          <a:lstStyle/>
          <a:p>
            <a:pPr algn="ctr"/>
            <a:r>
              <a:rPr lang="en-US" sz="3200" kern="1200" cap="none" spc="0" baseline="0">
                <a:solidFill>
                  <a:schemeClr val="tx1"/>
                </a:solidFill>
                <a:latin typeface="+mj-lt"/>
                <a:ea typeface="+mj-ea"/>
                <a:cs typeface="+mj-cs"/>
              </a:rPr>
              <a:t>Ciekawostka</a:t>
            </a:r>
          </a:p>
        </p:txBody>
      </p:sp>
      <p:sp>
        <p:nvSpPr>
          <p:cNvPr id="4" name="Symbol zastępczy tekstu 3">
            <a:extLst>
              <a:ext uri="{FF2B5EF4-FFF2-40B4-BE49-F238E27FC236}">
                <a16:creationId xmlns="" xmlns:a16="http://schemas.microsoft.com/office/drawing/2014/main" id="{A0B33A71-EA0C-42D2-8445-4E32F47E4648}"/>
              </a:ext>
            </a:extLst>
          </p:cNvPr>
          <p:cNvSpPr>
            <a:spLocks noGrp="1"/>
          </p:cNvSpPr>
          <p:nvPr>
            <p:ph type="body" sz="half" idx="2"/>
          </p:nvPr>
        </p:nvSpPr>
        <p:spPr>
          <a:xfrm>
            <a:off x="990000" y="2361601"/>
            <a:ext cx="4078800" cy="3416900"/>
          </a:xfrm>
        </p:spPr>
        <p:txBody>
          <a:bodyPr vert="horz" lIns="91440" tIns="45720" rIns="91440" bIns="45720" rtlCol="0">
            <a:normAutofit/>
          </a:bodyPr>
          <a:lstStyle/>
          <a:p>
            <a:pPr>
              <a:lnSpc>
                <a:spcPct val="140000"/>
              </a:lnSpc>
            </a:pPr>
            <a:r>
              <a:rPr lang="en-US" sz="1400"/>
              <a:t>Dlaczego bieli się drzewa w sadach? W czasie przedwiośnia dni są ciepłe, ale nocami mogą zdarzać się jeszcze przymrozki. W wyniku tego wiele drzewek i krzewów owocowych zbyt szybko budzi się do życia i wypuszcza liście. Nocą, kiedy jest chłodniej, liście mogą ulec uszkodzeniu. Pomalowane na biało pnie odbijają promienie słoneczne. Dzięki temu roślina się nie nagrzewa i nie budzi przedwcześnie.</a:t>
            </a:r>
          </a:p>
          <a:p>
            <a:pPr>
              <a:lnSpc>
                <a:spcPct val="140000"/>
              </a:lnSpc>
            </a:pPr>
            <a:endParaRPr lang="en-US" sz="1400"/>
          </a:p>
        </p:txBody>
      </p:sp>
      <p:cxnSp>
        <p:nvCxnSpPr>
          <p:cNvPr id="8" name="Straight Connector 11">
            <a:extLst>
              <a:ext uri="{FF2B5EF4-FFF2-40B4-BE49-F238E27FC236}">
                <a16:creationId xmlns="" xmlns:a16="http://schemas.microsoft.com/office/drawing/2014/main" id="{CC9CF63D-A2A3-4ECF-BC53-4B0D56918FB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Obraz 5" descr="Obraz zawierający trawa, drzewo, zewnętrzne, niebo&#10;&#10;Opis wygenerowany automatycznie">
            <a:extLst>
              <a:ext uri="{FF2B5EF4-FFF2-40B4-BE49-F238E27FC236}">
                <a16:creationId xmlns="" xmlns:a16="http://schemas.microsoft.com/office/drawing/2014/main" id="{1A009798-9AD9-4675-9021-DA23EA232222}"/>
              </a:ext>
            </a:extLst>
          </p:cNvPr>
          <p:cNvPicPr>
            <a:picLocks noGrp="1" noChangeAspect="1"/>
          </p:cNvPicPr>
          <p:nvPr>
            <p:ph idx="1"/>
          </p:nvPr>
        </p:nvPicPr>
        <p:blipFill>
          <a:blip r:embed="rId2"/>
          <a:stretch>
            <a:fillRect/>
          </a:stretch>
        </p:blipFill>
        <p:spPr>
          <a:xfrm>
            <a:off x="6651127" y="1552716"/>
            <a:ext cx="4999885" cy="3749913"/>
          </a:xfrm>
          <a:prstGeom prst="rect">
            <a:avLst/>
          </a:prstGeom>
        </p:spPr>
      </p:pic>
    </p:spTree>
    <p:extLst>
      <p:ext uri="{BB962C8B-B14F-4D97-AF65-F5344CB8AC3E}">
        <p14:creationId xmlns:p14="http://schemas.microsoft.com/office/powerpoint/2010/main" val="132471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 xmlns:a16="http://schemas.microsoft.com/office/drawing/2014/main" id="{DB66C9CD-6BF4-44CA-8078-0BB8190807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29E79EA5-60ED-44DC-A4EB-FF393762E1E2}"/>
              </a:ext>
            </a:extLst>
          </p:cNvPr>
          <p:cNvSpPr>
            <a:spLocks noGrp="1"/>
          </p:cNvSpPr>
          <p:nvPr>
            <p:ph type="title"/>
          </p:nvPr>
        </p:nvSpPr>
        <p:spPr>
          <a:xfrm>
            <a:off x="990000" y="423382"/>
            <a:ext cx="4078800" cy="1569660"/>
          </a:xfrm>
        </p:spPr>
        <p:txBody>
          <a:bodyPr vert="horz" wrap="square" lIns="91440" tIns="45720" rIns="91440" bIns="45720" rtlCol="0" anchor="b" anchorCtr="0">
            <a:normAutofit/>
          </a:bodyPr>
          <a:lstStyle/>
          <a:p>
            <a:pPr algn="ctr"/>
            <a:r>
              <a:rPr lang="en-US" sz="3200" kern="1200" cap="none" spc="0" baseline="0">
                <a:solidFill>
                  <a:schemeClr val="tx1"/>
                </a:solidFill>
                <a:latin typeface="+mj-lt"/>
                <a:ea typeface="+mj-ea"/>
                <a:cs typeface="+mj-cs"/>
              </a:rPr>
              <a:t>WIOSENNE PRZYSŁOWIA</a:t>
            </a:r>
          </a:p>
        </p:txBody>
      </p:sp>
      <p:sp>
        <p:nvSpPr>
          <p:cNvPr id="4" name="Symbol zastępczy tekstu 3">
            <a:extLst>
              <a:ext uri="{FF2B5EF4-FFF2-40B4-BE49-F238E27FC236}">
                <a16:creationId xmlns="" xmlns:a16="http://schemas.microsoft.com/office/drawing/2014/main" id="{F09653FF-45BB-439A-B7B0-40E5EE27D6C3}"/>
              </a:ext>
            </a:extLst>
          </p:cNvPr>
          <p:cNvSpPr>
            <a:spLocks noGrp="1"/>
          </p:cNvSpPr>
          <p:nvPr>
            <p:ph type="body" sz="half" idx="2"/>
          </p:nvPr>
        </p:nvSpPr>
        <p:spPr>
          <a:xfrm>
            <a:off x="990000" y="2361601"/>
            <a:ext cx="4078800" cy="3416900"/>
          </a:xfrm>
        </p:spPr>
        <p:txBody>
          <a:bodyPr vert="horz" lIns="91440" tIns="45720" rIns="91440" bIns="45720" rtlCol="0">
            <a:normAutofit/>
          </a:bodyPr>
          <a:lstStyle/>
          <a:p>
            <a:pPr marL="342900" indent="-342900">
              <a:buFont typeface="Arial" panose="05000000000000000000" pitchFamily="2" charset="2"/>
              <a:buChar char="•"/>
            </a:pPr>
            <a:r>
              <a:rPr lang="en-US" sz="1900"/>
              <a:t>W marcu jak w garncu</a:t>
            </a:r>
          </a:p>
          <a:p>
            <a:pPr marL="342900" indent="-342900">
              <a:buFont typeface="Arial" panose="05000000000000000000" pitchFamily="2" charset="2"/>
              <a:buChar char="•"/>
            </a:pPr>
            <a:r>
              <a:rPr lang="en-US" sz="1900"/>
              <a:t>Kwiecień plecień co przeplata trochę zimy trochę lata</a:t>
            </a:r>
          </a:p>
          <a:p>
            <a:pPr marL="342900" indent="-342900">
              <a:buFont typeface="Arial" panose="05000000000000000000" pitchFamily="2" charset="2"/>
              <a:buChar char="•"/>
            </a:pPr>
            <a:r>
              <a:rPr lang="en-US" sz="1900"/>
              <a:t>Jedna jaskółka wiosny nie czyni</a:t>
            </a:r>
          </a:p>
          <a:p>
            <a:pPr marL="342900" indent="-342900">
              <a:buFont typeface="Arial" panose="05000000000000000000" pitchFamily="2" charset="2"/>
              <a:buChar char="•"/>
            </a:pPr>
            <a:r>
              <a:rPr lang="en-US" sz="1900"/>
              <a:t>Z wiosną nadzieje rosną</a:t>
            </a:r>
          </a:p>
          <a:p>
            <a:pPr marL="342900" indent="-342900">
              <a:buFont typeface="Arial" panose="05000000000000000000" pitchFamily="2" charset="2"/>
              <a:buChar char="•"/>
            </a:pPr>
            <a:endParaRPr lang="en-US" sz="1900"/>
          </a:p>
          <a:p>
            <a:pPr marL="342900" indent="-342900">
              <a:buFont typeface="Arial" panose="05000000000000000000" pitchFamily="2" charset="2"/>
              <a:buChar char="•"/>
            </a:pPr>
            <a:endParaRPr lang="en-US" sz="1900"/>
          </a:p>
        </p:txBody>
      </p:sp>
      <p:pic>
        <p:nvPicPr>
          <p:cNvPr id="6" name="Obraz 6" descr="Obraz zawierający kwiat, różowy, kolorowy, roślina&#10;&#10;Opis wygenerowany automatycznie">
            <a:extLst>
              <a:ext uri="{FF2B5EF4-FFF2-40B4-BE49-F238E27FC236}">
                <a16:creationId xmlns="" xmlns:a16="http://schemas.microsoft.com/office/drawing/2014/main" id="{9D8EE621-AE82-4DE0-8062-C59780EEF0DA}"/>
              </a:ext>
            </a:extLst>
          </p:cNvPr>
          <p:cNvPicPr>
            <a:picLocks noChangeAspect="1"/>
          </p:cNvPicPr>
          <p:nvPr/>
        </p:nvPicPr>
        <p:blipFill rotWithShape="1">
          <a:blip r:embed="rId2"/>
          <a:srcRect l="15582" r="16849" b="2"/>
          <a:stretch/>
        </p:blipFill>
        <p:spPr>
          <a:xfrm>
            <a:off x="6096001" y="540033"/>
            <a:ext cx="5555012" cy="5775279"/>
          </a:xfrm>
          <a:prstGeom prst="rect">
            <a:avLst/>
          </a:prstGeom>
        </p:spPr>
      </p:pic>
    </p:spTree>
    <p:extLst>
      <p:ext uri="{BB962C8B-B14F-4D97-AF65-F5344CB8AC3E}">
        <p14:creationId xmlns:p14="http://schemas.microsoft.com/office/powerpoint/2010/main" val="200392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DB32B32-7AA3-451C-888F-77F686D41391}"/>
              </a:ext>
            </a:extLst>
          </p:cNvPr>
          <p:cNvSpPr>
            <a:spLocks noGrp="1"/>
          </p:cNvSpPr>
          <p:nvPr>
            <p:ph type="ctrTitle"/>
          </p:nvPr>
        </p:nvSpPr>
        <p:spPr>
          <a:xfrm>
            <a:off x="2205522" y="1096965"/>
            <a:ext cx="7879278" cy="1397438"/>
          </a:xfrm>
        </p:spPr>
        <p:txBody>
          <a:bodyPr>
            <a:normAutofit fontScale="90000"/>
          </a:bodyPr>
          <a:lstStyle/>
          <a:p>
            <a:r>
              <a:rPr lang="pl-PL" dirty="0"/>
              <a:t>Wiosna jako motyw w sztuce</a:t>
            </a:r>
          </a:p>
        </p:txBody>
      </p:sp>
      <p:sp>
        <p:nvSpPr>
          <p:cNvPr id="3" name="Podtytuł 2">
            <a:extLst>
              <a:ext uri="{FF2B5EF4-FFF2-40B4-BE49-F238E27FC236}">
                <a16:creationId xmlns="" xmlns:a16="http://schemas.microsoft.com/office/drawing/2014/main" id="{17D3DDE0-5DBF-4C1D-93F1-CE296F34D189}"/>
              </a:ext>
            </a:extLst>
          </p:cNvPr>
          <p:cNvSpPr>
            <a:spLocks noGrp="1"/>
          </p:cNvSpPr>
          <p:nvPr>
            <p:ph type="subTitle" idx="1"/>
          </p:nvPr>
        </p:nvSpPr>
        <p:spPr>
          <a:xfrm>
            <a:off x="1679711" y="2753611"/>
            <a:ext cx="9115256" cy="3442760"/>
          </a:xfrm>
        </p:spPr>
        <p:txBody>
          <a:bodyPr vert="horz" lIns="91440" tIns="45720" rIns="91440" bIns="45720" rtlCol="0" anchor="t">
            <a:normAutofit/>
          </a:bodyPr>
          <a:lstStyle/>
          <a:p>
            <a:pPr algn="l"/>
            <a:r>
              <a:rPr lang="pl-PL" dirty="0">
                <a:solidFill>
                  <a:srgbClr val="000000"/>
                </a:solidFill>
                <a:ea typeface="+mn-lt"/>
                <a:cs typeface="+mn-lt"/>
              </a:rPr>
              <a:t>Wiosna to temat, który inspirował artystów przez wieki. Style przedstawień ewoluowały na przestrzeni stuleci, jednak temat pozostawał niezmienny. Świeżość, młodość, piękno, niewinność, nostalgia to właśnie magia i cały urok, który kryje się za motywem wiosny w sztuce. Niewątpliwie to ona przez lata była dla artystów stałym, niesłabnącym źródłem inspiracji.</a:t>
            </a:r>
          </a:p>
          <a:p>
            <a:endParaRPr lang="pl-PL" dirty="0"/>
          </a:p>
        </p:txBody>
      </p:sp>
    </p:spTree>
    <p:extLst>
      <p:ext uri="{BB962C8B-B14F-4D97-AF65-F5344CB8AC3E}">
        <p14:creationId xmlns:p14="http://schemas.microsoft.com/office/powerpoint/2010/main" val="80518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10" descr="Obraz zawierający drzewo, zewnętrzne, trawa, roślina&#10;&#10;Opis wygenerowany automatycznie">
            <a:extLst>
              <a:ext uri="{FF2B5EF4-FFF2-40B4-BE49-F238E27FC236}">
                <a16:creationId xmlns="" xmlns:a16="http://schemas.microsoft.com/office/drawing/2014/main" id="{1B1A07C7-722E-439E-A3A5-F53DAC6124B9}"/>
              </a:ext>
            </a:extLst>
          </p:cNvPr>
          <p:cNvPicPr>
            <a:picLocks noGrp="1" noChangeAspect="1"/>
          </p:cNvPicPr>
          <p:nvPr>
            <p:ph sz="half" idx="2"/>
          </p:nvPr>
        </p:nvPicPr>
        <p:blipFill>
          <a:blip r:embed="rId2"/>
          <a:stretch>
            <a:fillRect/>
          </a:stretch>
        </p:blipFill>
        <p:spPr>
          <a:xfrm>
            <a:off x="393310" y="2051628"/>
            <a:ext cx="5014451" cy="3971309"/>
          </a:xfrm>
        </p:spPr>
      </p:pic>
      <p:sp>
        <p:nvSpPr>
          <p:cNvPr id="5" name="Symbol zastępczy tekstu 4">
            <a:extLst>
              <a:ext uri="{FF2B5EF4-FFF2-40B4-BE49-F238E27FC236}">
                <a16:creationId xmlns="" xmlns:a16="http://schemas.microsoft.com/office/drawing/2014/main" id="{6FEF34B1-912F-4558-9B47-884B3C11BC70}"/>
              </a:ext>
            </a:extLst>
          </p:cNvPr>
          <p:cNvSpPr>
            <a:spLocks noGrp="1"/>
          </p:cNvSpPr>
          <p:nvPr>
            <p:ph type="body" sz="quarter" idx="3"/>
          </p:nvPr>
        </p:nvSpPr>
        <p:spPr>
          <a:xfrm>
            <a:off x="6102135" y="999313"/>
            <a:ext cx="5100465" cy="785302"/>
          </a:xfrm>
        </p:spPr>
        <p:txBody>
          <a:bodyPr>
            <a:normAutofit lnSpcReduction="10000"/>
          </a:bodyPr>
          <a:lstStyle/>
          <a:p>
            <a:r>
              <a:rPr lang="pl-PL" dirty="0">
                <a:solidFill>
                  <a:srgbClr val="000000"/>
                </a:solidFill>
                <a:ea typeface="+mn-lt"/>
                <a:cs typeface="+mn-lt"/>
              </a:rPr>
              <a:t>Walter </a:t>
            </a:r>
            <a:r>
              <a:rPr lang="pl-PL" dirty="0" err="1">
                <a:solidFill>
                  <a:srgbClr val="000000"/>
                </a:solidFill>
                <a:ea typeface="+mn-lt"/>
                <a:cs typeface="+mn-lt"/>
              </a:rPr>
              <a:t>Crane</a:t>
            </a:r>
            <a:r>
              <a:rPr lang="pl-PL" dirty="0">
                <a:solidFill>
                  <a:srgbClr val="000000"/>
                </a:solidFill>
                <a:ea typeface="+mn-lt"/>
                <a:cs typeface="+mn-lt"/>
              </a:rPr>
              <a:t>, 'Los Persefony', 1877</a:t>
            </a:r>
            <a:endParaRPr lang="pl-PL" dirty="0">
              <a:solidFill>
                <a:srgbClr val="000000"/>
              </a:solidFill>
            </a:endParaRPr>
          </a:p>
        </p:txBody>
      </p:sp>
      <p:pic>
        <p:nvPicPr>
          <p:cNvPr id="9" name="Obraz 9" descr="Obraz zawierający tekst&#10;&#10;Opis wygenerowany automatycznie">
            <a:extLst>
              <a:ext uri="{FF2B5EF4-FFF2-40B4-BE49-F238E27FC236}">
                <a16:creationId xmlns="" xmlns:a16="http://schemas.microsoft.com/office/drawing/2014/main" id="{37A55E0E-0608-44EC-B596-D06BBCF55368}"/>
              </a:ext>
            </a:extLst>
          </p:cNvPr>
          <p:cNvPicPr>
            <a:picLocks noGrp="1" noChangeAspect="1"/>
          </p:cNvPicPr>
          <p:nvPr>
            <p:ph sz="quarter" idx="4"/>
          </p:nvPr>
        </p:nvPicPr>
        <p:blipFill>
          <a:blip r:embed="rId3"/>
          <a:stretch>
            <a:fillRect/>
          </a:stretch>
        </p:blipFill>
        <p:spPr>
          <a:xfrm>
            <a:off x="5641239" y="2548311"/>
            <a:ext cx="6550741" cy="2818170"/>
          </a:xfrm>
        </p:spPr>
      </p:pic>
      <p:sp>
        <p:nvSpPr>
          <p:cNvPr id="8" name="Symbol zastępczy tekstu 7">
            <a:extLst>
              <a:ext uri="{FF2B5EF4-FFF2-40B4-BE49-F238E27FC236}">
                <a16:creationId xmlns="" xmlns:a16="http://schemas.microsoft.com/office/drawing/2014/main" id="{37499DB9-926C-4F76-BD26-E132AD602028}"/>
              </a:ext>
            </a:extLst>
          </p:cNvPr>
          <p:cNvSpPr>
            <a:spLocks noGrp="1"/>
          </p:cNvSpPr>
          <p:nvPr>
            <p:ph type="body" idx="1"/>
          </p:nvPr>
        </p:nvSpPr>
        <p:spPr>
          <a:xfrm>
            <a:off x="1063139" y="655184"/>
            <a:ext cx="4866950" cy="870847"/>
          </a:xfrm>
        </p:spPr>
        <p:txBody>
          <a:bodyPr>
            <a:normAutofit/>
          </a:bodyPr>
          <a:lstStyle/>
          <a:p>
            <a:r>
              <a:rPr lang="pl-PL" dirty="0">
                <a:solidFill>
                  <a:srgbClr val="000000"/>
                </a:solidFill>
              </a:rPr>
              <a:t>Claude Monet 'Sad Wiosną'1886</a:t>
            </a:r>
            <a:endParaRPr lang="pl-PL" dirty="0"/>
          </a:p>
        </p:txBody>
      </p:sp>
    </p:spTree>
    <p:extLst>
      <p:ext uri="{BB962C8B-B14F-4D97-AF65-F5344CB8AC3E}">
        <p14:creationId xmlns:p14="http://schemas.microsoft.com/office/powerpoint/2010/main" val="427115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 xmlns:a16="http://schemas.microsoft.com/office/drawing/2014/main" id="{F60F2D2E-9656-4D51-9F03-2F40BC63C04D}"/>
              </a:ext>
            </a:extLst>
          </p:cNvPr>
          <p:cNvSpPr>
            <a:spLocks noGrp="1"/>
          </p:cNvSpPr>
          <p:nvPr>
            <p:ph type="body" idx="1"/>
          </p:nvPr>
        </p:nvSpPr>
        <p:spPr>
          <a:xfrm>
            <a:off x="706722" y="630605"/>
            <a:ext cx="5211077" cy="772524"/>
          </a:xfrm>
        </p:spPr>
        <p:txBody>
          <a:bodyPr>
            <a:normAutofit fontScale="77500" lnSpcReduction="20000"/>
          </a:bodyPr>
          <a:lstStyle/>
          <a:p>
            <a:r>
              <a:rPr lang="pl-PL" b="1" dirty="0">
                <a:solidFill>
                  <a:srgbClr val="000000"/>
                </a:solidFill>
                <a:ea typeface="+mn-lt"/>
                <a:cs typeface="+mn-lt"/>
              </a:rPr>
              <a:t> Vincent van Gogh, “Kwitnące różowe drzewo brzoskwiniowe”, 1888</a:t>
            </a:r>
            <a:endParaRPr lang="pl-PL" dirty="0">
              <a:solidFill>
                <a:srgbClr val="000000"/>
              </a:solidFill>
            </a:endParaRPr>
          </a:p>
        </p:txBody>
      </p:sp>
      <p:pic>
        <p:nvPicPr>
          <p:cNvPr id="8" name="Obraz 8" descr="Obraz zawierający roślina, drzewo&#10;&#10;Opis wygenerowany automatycznie">
            <a:extLst>
              <a:ext uri="{FF2B5EF4-FFF2-40B4-BE49-F238E27FC236}">
                <a16:creationId xmlns="" xmlns:a16="http://schemas.microsoft.com/office/drawing/2014/main" id="{0748A0FA-FF40-4CFB-AE19-748617E028F6}"/>
              </a:ext>
            </a:extLst>
          </p:cNvPr>
          <p:cNvPicPr>
            <a:picLocks noGrp="1" noChangeAspect="1"/>
          </p:cNvPicPr>
          <p:nvPr>
            <p:ph sz="half" idx="2"/>
          </p:nvPr>
        </p:nvPicPr>
        <p:blipFill>
          <a:blip r:embed="rId2"/>
          <a:stretch>
            <a:fillRect/>
          </a:stretch>
        </p:blipFill>
        <p:spPr>
          <a:xfrm>
            <a:off x="1030415" y="1644675"/>
            <a:ext cx="3482145" cy="4588566"/>
          </a:xfrm>
        </p:spPr>
      </p:pic>
      <p:sp>
        <p:nvSpPr>
          <p:cNvPr id="5" name="Symbol zastępczy tekstu 4">
            <a:extLst>
              <a:ext uri="{FF2B5EF4-FFF2-40B4-BE49-F238E27FC236}">
                <a16:creationId xmlns="" xmlns:a16="http://schemas.microsoft.com/office/drawing/2014/main" id="{D33148FD-2008-41CB-A770-61ABACA4052D}"/>
              </a:ext>
            </a:extLst>
          </p:cNvPr>
          <p:cNvSpPr>
            <a:spLocks noGrp="1"/>
          </p:cNvSpPr>
          <p:nvPr>
            <p:ph type="body" sz="quarter" idx="3"/>
          </p:nvPr>
        </p:nvSpPr>
        <p:spPr>
          <a:xfrm>
            <a:off x="6102137" y="765798"/>
            <a:ext cx="5223367" cy="637818"/>
          </a:xfrm>
        </p:spPr>
        <p:txBody>
          <a:bodyPr>
            <a:normAutofit fontScale="77500" lnSpcReduction="20000"/>
          </a:bodyPr>
          <a:lstStyle/>
          <a:p>
            <a:r>
              <a:rPr lang="pl-PL" b="1" dirty="0">
                <a:solidFill>
                  <a:srgbClr val="000000"/>
                </a:solidFill>
                <a:ea typeface="+mn-lt"/>
                <a:cs typeface="+mn-lt"/>
              </a:rPr>
              <a:t> Giuseppe </a:t>
            </a:r>
            <a:r>
              <a:rPr lang="pl-PL" b="1" dirty="0" err="1">
                <a:solidFill>
                  <a:srgbClr val="000000"/>
                </a:solidFill>
                <a:ea typeface="+mn-lt"/>
                <a:cs typeface="+mn-lt"/>
              </a:rPr>
              <a:t>Arcimboldo</a:t>
            </a:r>
            <a:r>
              <a:rPr lang="pl-PL" b="1" dirty="0">
                <a:solidFill>
                  <a:srgbClr val="000000"/>
                </a:solidFill>
                <a:ea typeface="+mn-lt"/>
                <a:cs typeface="+mn-lt"/>
              </a:rPr>
              <a:t> „Wiosna” (z cyklu „Pory roku”), 1563</a:t>
            </a:r>
            <a:endParaRPr lang="pl-PL" dirty="0">
              <a:solidFill>
                <a:srgbClr val="000000"/>
              </a:solidFill>
            </a:endParaRPr>
          </a:p>
        </p:txBody>
      </p:sp>
      <p:pic>
        <p:nvPicPr>
          <p:cNvPr id="7" name="Obraz 7" descr="Obraz zawierający ołtarz&#10;&#10;Opis wygenerowany automatycznie">
            <a:extLst>
              <a:ext uri="{FF2B5EF4-FFF2-40B4-BE49-F238E27FC236}">
                <a16:creationId xmlns="" xmlns:a16="http://schemas.microsoft.com/office/drawing/2014/main" id="{2B13F977-C420-47D1-B55B-7D309AA01DF4}"/>
              </a:ext>
            </a:extLst>
          </p:cNvPr>
          <p:cNvPicPr>
            <a:picLocks noGrp="1" noChangeAspect="1"/>
          </p:cNvPicPr>
          <p:nvPr>
            <p:ph sz="quarter" idx="4"/>
          </p:nvPr>
        </p:nvPicPr>
        <p:blipFill>
          <a:blip r:embed="rId3"/>
          <a:stretch>
            <a:fillRect/>
          </a:stretch>
        </p:blipFill>
        <p:spPr>
          <a:xfrm>
            <a:off x="6640255" y="1644678"/>
            <a:ext cx="3852160" cy="4625436"/>
          </a:xfrm>
        </p:spPr>
      </p:pic>
    </p:spTree>
    <p:extLst>
      <p:ext uri="{BB962C8B-B14F-4D97-AF65-F5344CB8AC3E}">
        <p14:creationId xmlns:p14="http://schemas.microsoft.com/office/powerpoint/2010/main" val="348729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AE0C0B2A-3FD1-4235-A16E-0ED1E028A93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 xmlns:a16="http://schemas.microsoft.com/office/drawing/2014/main" id="{9494E066-0146-46E9-BAF1-C33240ABA29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2700000">
            <a:off x="10127693" y="4178240"/>
            <a:ext cx="633413" cy="1862138"/>
            <a:chOff x="5959192" y="333389"/>
            <a:chExt cx="633413" cy="1862138"/>
          </a:xfrm>
        </p:grpSpPr>
        <p:grpSp>
          <p:nvGrpSpPr>
            <p:cNvPr id="12" name="Group 11">
              <a:extLst>
                <a:ext uri="{FF2B5EF4-FFF2-40B4-BE49-F238E27FC236}">
                  <a16:creationId xmlns="" xmlns:a16="http://schemas.microsoft.com/office/drawing/2014/main" id="{B02BD80B-C499-4DAC-9580-575B04F8658F}"/>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 xmlns:a16="http://schemas.microsoft.com/office/drawing/2014/main" id="{CCF069F3-858C-4C67-90C2-46017C3D4CE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 xmlns:a16="http://schemas.microsoft.com/office/drawing/2014/main" id="{8A1FFA52-DFA8-4A81-8A85-50BE13257F5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 xmlns:a16="http://schemas.microsoft.com/office/drawing/2014/main" id="{BAEDA471-60CB-4A0C-B9AD-B2B3C51EA2FD}"/>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7" name="Rectangle 16">
            <a:extLst>
              <a:ext uri="{FF2B5EF4-FFF2-40B4-BE49-F238E27FC236}">
                <a16:creationId xmlns="" xmlns:a16="http://schemas.microsoft.com/office/drawing/2014/main" id="{3011B0B3-5679-4759-90B8-3B908C4CBD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2388481F-2F28-4FC7-9029-B0E494443247}"/>
              </a:ext>
            </a:extLst>
          </p:cNvPr>
          <p:cNvSpPr>
            <a:spLocks noGrp="1"/>
          </p:cNvSpPr>
          <p:nvPr>
            <p:ph type="title"/>
          </p:nvPr>
        </p:nvSpPr>
        <p:spPr>
          <a:xfrm>
            <a:off x="990000" y="1089025"/>
            <a:ext cx="4075200" cy="1532951"/>
          </a:xfrm>
        </p:spPr>
        <p:txBody>
          <a:bodyPr vert="horz" lIns="91440" tIns="45720" rIns="91440" bIns="45720" rtlCol="0" anchor="b" anchorCtr="0">
            <a:normAutofit/>
          </a:bodyPr>
          <a:lstStyle/>
          <a:p>
            <a:pPr algn="ctr">
              <a:lnSpc>
                <a:spcPct val="90000"/>
              </a:lnSpc>
            </a:pPr>
            <a:r>
              <a:rPr lang="en-US" sz="3400"/>
              <a:t>Marek Grechuta / Anawa - Wiosna - ach to ty</a:t>
            </a:r>
          </a:p>
        </p:txBody>
      </p:sp>
      <p:grpSp>
        <p:nvGrpSpPr>
          <p:cNvPr id="19" name="Group 18">
            <a:extLst>
              <a:ext uri="{FF2B5EF4-FFF2-40B4-BE49-F238E27FC236}">
                <a16:creationId xmlns="" xmlns:a16="http://schemas.microsoft.com/office/drawing/2014/main" id="{50F37AA1-A09B-4E28-987B-38E5060E1BA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919525" y="2840038"/>
            <a:ext cx="2216150" cy="1177924"/>
            <a:chOff x="4987925" y="2840038"/>
            <a:chExt cx="2216150" cy="1177924"/>
          </a:xfrm>
        </p:grpSpPr>
        <p:sp>
          <p:nvSpPr>
            <p:cNvPr id="20" name="Rectangle 19">
              <a:extLst>
                <a:ext uri="{FF2B5EF4-FFF2-40B4-BE49-F238E27FC236}">
                  <a16:creationId xmlns="" xmlns:a16="http://schemas.microsoft.com/office/drawing/2014/main" id="{9874D018-FDBA-4AD4-8C74-17D41F4FB6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 xmlns:a16="http://schemas.microsoft.com/office/drawing/2014/main" id="{DB43F5C4-EF74-49F4-97CB-97938DDC2FFA}"/>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5720702" y="2912637"/>
              <a:ext cx="1080000" cy="1080000"/>
              <a:chOff x="6879023" y="2912637"/>
              <a:chExt cx="1080000" cy="1080000"/>
            </a:xfrm>
          </p:grpSpPr>
          <p:grpSp>
            <p:nvGrpSpPr>
              <p:cNvPr id="22" name="Group 21">
                <a:extLst>
                  <a:ext uri="{FF2B5EF4-FFF2-40B4-BE49-F238E27FC236}">
                    <a16:creationId xmlns="" xmlns:a16="http://schemas.microsoft.com/office/drawing/2014/main" id="{B74E0761-A6EC-4896-A2D4-97A0AF0AA00F}"/>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2700000">
                <a:off x="7260443" y="2912637"/>
                <a:ext cx="317159" cy="1080000"/>
                <a:chOff x="4799744" y="2905614"/>
                <a:chExt cx="317159" cy="1080000"/>
              </a:xfrm>
            </p:grpSpPr>
            <p:sp>
              <p:nvSpPr>
                <p:cNvPr id="27" name="Freeform 68">
                  <a:extLst>
                    <a:ext uri="{FF2B5EF4-FFF2-40B4-BE49-F238E27FC236}">
                      <a16:creationId xmlns="" xmlns:a16="http://schemas.microsoft.com/office/drawing/2014/main" id="{E02DDA0C-BC2F-4EA7-B34E-E0A38B82BA22}"/>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9">
                  <a:extLst>
                    <a:ext uri="{FF2B5EF4-FFF2-40B4-BE49-F238E27FC236}">
                      <a16:creationId xmlns="" xmlns:a16="http://schemas.microsoft.com/office/drawing/2014/main" id="{CF13B05D-4163-4B4E-A2D2-FA7ED946823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Line 70">
                  <a:extLst>
                    <a:ext uri="{FF2B5EF4-FFF2-40B4-BE49-F238E27FC236}">
                      <a16:creationId xmlns="" xmlns:a16="http://schemas.microsoft.com/office/drawing/2014/main" id="{6D222543-B140-45C1-A731-C56E6B3A17C5}"/>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 xmlns:a16="http://schemas.microsoft.com/office/drawing/2014/main" id="{21D25868-4B38-41A5-8DA7-BB01E8534246}"/>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rot="18900000" flipH="1">
                <a:off x="6916369" y="2912637"/>
                <a:ext cx="317159" cy="1080000"/>
                <a:chOff x="4799744" y="2905614"/>
                <a:chExt cx="317159" cy="1080000"/>
              </a:xfrm>
            </p:grpSpPr>
            <p:sp>
              <p:nvSpPr>
                <p:cNvPr id="24" name="Freeform 68">
                  <a:extLst>
                    <a:ext uri="{FF2B5EF4-FFF2-40B4-BE49-F238E27FC236}">
                      <a16:creationId xmlns="" xmlns:a16="http://schemas.microsoft.com/office/drawing/2014/main" id="{9BA6FA89-CCD8-4CC0-954F-FBBFA59737E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9">
                  <a:extLst>
                    <a:ext uri="{FF2B5EF4-FFF2-40B4-BE49-F238E27FC236}">
                      <a16:creationId xmlns="" xmlns:a16="http://schemas.microsoft.com/office/drawing/2014/main" id="{73005E59-2B44-4A62-A8F1-504FB170608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Line 70">
                  <a:extLst>
                    <a:ext uri="{FF2B5EF4-FFF2-40B4-BE49-F238E27FC236}">
                      <a16:creationId xmlns="" xmlns:a16="http://schemas.microsoft.com/office/drawing/2014/main" id="{C9AB3E16-8B92-47B2-BA2E-02935767A808}"/>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1" name="Rectangle 30">
            <a:extLst>
              <a:ext uri="{FF2B5EF4-FFF2-40B4-BE49-F238E27FC236}">
                <a16:creationId xmlns="" xmlns:a16="http://schemas.microsoft.com/office/drawing/2014/main" id="{1B5DF063-A889-4037-8C0F-D6D4241071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Obraz 4">
            <a:hlinkClick r:id="" action="ppaction://media"/>
            <a:extLst>
              <a:ext uri="{FF2B5EF4-FFF2-40B4-BE49-F238E27FC236}">
                <a16:creationId xmlns="" xmlns:a16="http://schemas.microsoft.com/office/drawing/2014/main" id="{631CAA7C-7297-4234-8413-0137B767B683}"/>
              </a:ext>
            </a:extLst>
          </p:cNvPr>
          <p:cNvPicPr>
            <a:picLocks noRot="1" noChangeAspect="1"/>
          </p:cNvPicPr>
          <p:nvPr>
            <a:videoFile r:link="rId1"/>
          </p:nvPr>
        </p:nvPicPr>
        <p:blipFill>
          <a:blip r:embed="rId3"/>
          <a:stretch>
            <a:fillRect/>
          </a:stretch>
        </p:blipFill>
        <p:spPr>
          <a:xfrm>
            <a:off x="6430258" y="1276630"/>
            <a:ext cx="5220754" cy="4025999"/>
          </a:xfrm>
          <a:prstGeom prst="rect">
            <a:avLst/>
          </a:prstGeom>
        </p:spPr>
      </p:pic>
    </p:spTree>
    <p:extLst>
      <p:ext uri="{BB962C8B-B14F-4D97-AF65-F5344CB8AC3E}">
        <p14:creationId xmlns:p14="http://schemas.microsoft.com/office/powerpoint/2010/main" val="3715905499"/>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otalTime>1</TotalTime>
  <Words>169</Words>
  <Application>Microsoft Office PowerPoint</Application>
  <PresentationFormat>Panoramiczny</PresentationFormat>
  <Paragraphs>30</Paragraphs>
  <Slides>11</Slides>
  <Notes>0</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Avenir Next LT Pro</vt:lpstr>
      <vt:lpstr>Goudy Old Style</vt:lpstr>
      <vt:lpstr>Wingdings</vt:lpstr>
      <vt:lpstr>FrostyVTI</vt:lpstr>
      <vt:lpstr>Wiosna</vt:lpstr>
      <vt:lpstr>Wiosna jako astronomiczna pora roku.</vt:lpstr>
      <vt:lpstr>Prezentacja programu PowerPoint</vt:lpstr>
      <vt:lpstr>Ciekawostka</vt:lpstr>
      <vt:lpstr>WIOSENNE PRZYSŁOWIA</vt:lpstr>
      <vt:lpstr>Wiosna jako motyw w sztuce</vt:lpstr>
      <vt:lpstr>Prezentacja programu PowerPoint</vt:lpstr>
      <vt:lpstr>Prezentacja programu PowerPoint</vt:lpstr>
      <vt:lpstr>Marek Grechuta / Anawa - Wiosna - ach to ty</vt:lpstr>
      <vt:lpstr>Wiosenne święta</vt:lpstr>
      <vt:lpstr>Wiosnę przedstawił: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Edyta Suwala</dc:creator>
  <cp:lastModifiedBy>asc007</cp:lastModifiedBy>
  <cp:revision>362</cp:revision>
  <dcterms:created xsi:type="dcterms:W3CDTF">2021-03-22T08:58:01Z</dcterms:created>
  <dcterms:modified xsi:type="dcterms:W3CDTF">2021-03-24T19:47:12Z</dcterms:modified>
</cp:coreProperties>
</file>