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2"/>
  </p:notesMasterIdLst>
  <p:sldIdLst>
    <p:sldId id="266" r:id="rId2"/>
    <p:sldId id="281" r:id="rId3"/>
    <p:sldId id="267" r:id="rId4"/>
    <p:sldId id="278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2" autoAdjust="0"/>
    <p:restoredTop sz="95314" autoAdjust="0"/>
  </p:normalViewPr>
  <p:slideViewPr>
    <p:cSldViewPr>
      <p:cViewPr varScale="1">
        <p:scale>
          <a:sx n="70" d="100"/>
          <a:sy n="70" d="100"/>
        </p:scale>
        <p:origin x="-162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8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/>
            </a:pPr>
            <a:endParaRPr lang="pl-PL" sz="180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125575" y="-9840913"/>
            <a:ext cx="28254325" cy="21189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56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12372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24075" y="755650"/>
            <a:ext cx="25495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8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endParaRPr lang="pl-PL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7188" cy="4467225"/>
          </a:xfrm>
          <a:noFill/>
          <a:ln/>
        </p:spPr>
        <p:txBody>
          <a:bodyPr wrap="none" anchor="ctr"/>
          <a:lstStyle/>
          <a:p>
            <a:endParaRPr lang="pl-PL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1926-5CFE-4CE9-A4D0-A4F26C80E00C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F945-DFBB-47D0-8C5C-3CD6C1139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7093-271F-48C2-8650-2FB8E08D059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822B-040F-411B-83B2-006F80C86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1DAB-D59E-4F7C-9D65-3F47953E65BB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23F0-1460-4556-8BDC-53337A71E7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8B40-9F90-4821-ADE1-E6C44FFD6BEC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C704-0AC3-4715-B5AF-BDA9DCDD5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73C4-4FD9-43C7-943F-E316CEB6D751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5E6A-98B7-4501-86AA-A3B0DD92D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22FF-F47D-4563-A05C-D1D38C754C02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9803-2E62-4AAB-9599-021094830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6A62-9099-490E-857B-C28B7596BC53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B587-284A-4C5C-BD2A-106A7A798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F8C5-CE8F-4ECD-A35E-F1486B4DFF30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5122-32A7-45E5-B8C8-0035CA810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6943-1365-4EA7-86B2-B1F2F9D96EC9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940F-0450-4DA9-B9E1-44B68A5E0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5F67-C4E6-4003-B668-DD3D7935F019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57F1-B45E-42C3-B72A-F2DA8375C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C81844A-3344-4B7A-BE84-1A7A22E49BD6}" type="datetimeFigureOut">
              <a:rPr lang="pl-PL"/>
              <a:pPr>
                <a:defRPr/>
              </a:pPr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8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ahoma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551000E-3B59-4FE1-8B0C-4CA40A85C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" Type="http://schemas.openxmlformats.org/officeDocument/2006/relationships/image" Target="../media/image66.jpeg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24075" y="1646238"/>
            <a:ext cx="6911975" cy="6302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5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5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500" dirty="0">
                <a:solidFill>
                  <a:schemeClr val="tx1"/>
                </a:solidFill>
                <a:latin typeface="+mj-lt"/>
              </a:rPr>
              <a:t>miast</a:t>
            </a:r>
            <a:r>
              <a:rPr lang="en-US" sz="35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sz="35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500" dirty="0">
                <a:solidFill>
                  <a:schemeClr val="tx1"/>
                </a:solidFill>
                <a:latin typeface="+mj-lt"/>
              </a:rPr>
              <a:t>wsi</a:t>
            </a:r>
          </a:p>
        </p:txBody>
      </p:sp>
      <p:pic>
        <p:nvPicPr>
          <p:cNvPr id="12291" name="Picture 3" descr="D:\Pokazy_slajdow\Krajobrazy_miast_i_wsi\zdjecia\87797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50" y="2962275"/>
            <a:ext cx="4060825" cy="3044825"/>
          </a:xfrm>
          <a:prstGeom prst="rect">
            <a:avLst/>
          </a:prstGeom>
          <a:noFill/>
          <a:ln w="76200" cap="sq">
            <a:noFill/>
            <a:bevel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2962275"/>
            <a:ext cx="4565650" cy="3044825"/>
          </a:xfrm>
          <a:prstGeom prst="rect">
            <a:avLst/>
          </a:prstGeom>
          <a:noFill/>
          <a:ln w="76200" cap="sq">
            <a:noFill/>
            <a:bevel/>
            <a:headEnd/>
            <a:tailEnd/>
          </a:ln>
        </p:spPr>
      </p:pic>
      <p:pic>
        <p:nvPicPr>
          <p:cNvPr id="12293" name="Picture 16" descr="D:\Pokazy_slajdow\Krajobrazy_miast_i_wsi\Praca\grafiki\ci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550025"/>
            <a:ext cx="26511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388" y="2962275"/>
            <a:ext cx="4254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2962275"/>
            <a:ext cx="46466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4000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 bwMode="auto">
          <a:xfrm>
            <a:off x="214313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endParaRPr lang="pl-PL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Fotografie: Beata Chromik; Paweł Fabijański; </a:t>
            </a:r>
            <a:r>
              <a:rPr lang="pl-PL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shutterstock.com</a:t>
            </a:r>
            <a:r>
              <a:rPr lang="pl-PL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–– Adam Michal Ziaja,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Agata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Dorobek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Artur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Bogacki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Artur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Bogacki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Brasiliao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dedek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Deymos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Elena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Elisseeva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imantsu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iofoto</a:t>
            </a:r>
            <a:r>
              <a:rPr lang="pl-PL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Kryczka Dagmara, Krzysztof </a:t>
            </a:r>
            <a:r>
              <a:rPr lang="pl-PL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Slusarczyk</a:t>
            </a:r>
            <a:r>
              <a:rPr lang="pl-PL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marikond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Matyas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Arvai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Nahlik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Pawel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Kazmierczak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Smileus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Tupungato, Vladimir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Melnikov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Thinkstock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/Getty Images </a:t>
            </a:r>
            <a:r>
              <a:rPr lang="pl-PL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––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F1online,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Hemera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Dariusz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Majgier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/Adam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Puchta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Aleksander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Bolbot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/Alexander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Ishchenko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/Alexei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Novikov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Arkadiusz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Wąglewski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Artur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Bogacki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Dariusz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Kuzminski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Jacek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Kadaj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/Jan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Remisiewicz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/Pascal RATEAU,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/Richard Carey,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/Tomasz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Gierygowski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iStockphoto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VitAzslav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Halamka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Jupiterimages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Ablestock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Jupiterimages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/Photos.com,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Stockbyte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Thinkstock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/Top Photo Group, </a:t>
            </a:r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Zoonar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okazy_slajdow\Krajobrazy_miast_i_wsi\zdjecia\1353469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949450"/>
            <a:ext cx="5072062" cy="3381375"/>
          </a:xfrm>
          <a:prstGeom prst="rect">
            <a:avLst/>
          </a:prstGeom>
          <a:noFill/>
          <a:ln w="190500" cap="sq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4" name="Picture 6" descr="D:\Pokazy_slajdow\Krajobrazy_miast_i_wsi\zdjecia\1001986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1949450"/>
            <a:ext cx="5129213" cy="3381375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5" name="Picture 7" descr="D:\Pokazy_slajdow\Krajobrazy_miast_i_wsi\zdjecia\1142427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949450"/>
            <a:ext cx="5072062" cy="3381375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6" name="Picture 8" descr="D:\Pokazy_slajdow\Krajobrazy_miast_i_wsi\zdjecia\1264755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800" y="1941513"/>
            <a:ext cx="5110163" cy="3394075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7" name="Picture 9" descr="D:\Pokazy_slajdow\Krajobrazy_miast_i_wsi\zdjecia\9147386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738" y="1939925"/>
            <a:ext cx="5097462" cy="339883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8" name="Picture 10" descr="D:\Pokazy_slajdow\Krajobrazy_miast_i_wsi\zdjecia\dv11807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1928813"/>
            <a:ext cx="4141788" cy="341788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59" name="Picture 11" descr="D:\Pokazy_slajdow\Krajobrazy_miast_i_wsi\zdjecia\12134755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263" y="1949450"/>
            <a:ext cx="5083175" cy="3381375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060" name="Picture 12" descr="D:\Pokazy_slajdow\Krajobrazy_miast_i_wsi\zdjecia\13804540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1928813"/>
            <a:ext cx="5127625" cy="341788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3463925" y="84138"/>
            <a:ext cx="2251075" cy="6302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500" dirty="0" err="1">
                <a:solidFill>
                  <a:schemeClr val="tx1"/>
                </a:solidFill>
                <a:latin typeface="+mj-lt"/>
              </a:rPr>
              <a:t>Krajobrazy</a:t>
            </a:r>
            <a:endParaRPr lang="pl-PL" sz="3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663" y="885825"/>
            <a:ext cx="12636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Naturalne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047383" y="885825"/>
            <a:ext cx="1836267" cy="4000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Kulturowe</a:t>
            </a:r>
          </a:p>
        </p:txBody>
      </p:sp>
      <p:pic>
        <p:nvPicPr>
          <p:cNvPr id="23" name="Picture 4" descr="D:\Pokazy_slajdow\Krajobrazy_miast_i_wsi\zdjecia\13534694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546225"/>
            <a:ext cx="1331913" cy="887413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7" name="Picture 6" descr="D:\Pokazy_slajdow\Krajobrazy_miast_i_wsi\zdjecia\10019862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2695575"/>
            <a:ext cx="1327150" cy="874713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2" name="Picture 9" descr="D:\Pokazy_slajdow\Krajobrazy_miast_i_wsi\zdjecia\91473866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1571625"/>
            <a:ext cx="1311275" cy="874713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0" name="Picture 8" descr="D:\Pokazy_slajdow\Krajobrazy_miast_i_wsi\zdjecia\126475535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981575"/>
            <a:ext cx="1320800" cy="8763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6" name="Picture 11" descr="D:\Pokazy_slajdow\Krajobrazy_miast_i_wsi\zdjecia\121347557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4071938"/>
            <a:ext cx="1317625" cy="8763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4" name="Picture 10" descr="D:\Pokazy_slajdow\Krajobrazy_miast_i_wsi\zdjecia\dv11807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2714625"/>
            <a:ext cx="1331913" cy="109855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38" name="Picture 12" descr="D:\Pokazy_slajdow\Krajobrazy_miast_i_wsi\zdjecia\138045400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5254625"/>
            <a:ext cx="1333500" cy="8890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8" name="Picture 7" descr="D:\Pokazy_slajdow\Krajobrazy_miast_i_wsi\zdjecia\114242795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851275"/>
            <a:ext cx="1331913" cy="887413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162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030" name="Picture 6" descr="D:\Klienci\Wydawnictwo Bowa Era Jabłuszko\Slajdy\Krajobrazy_miast_i_wsi\Praca\grafiki\strzalka_prawo_dol_dluga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4719" y="285728"/>
            <a:ext cx="2144933" cy="670291"/>
          </a:xfrm>
          <a:prstGeom prst="rect">
            <a:avLst/>
          </a:prstGeom>
          <a:noFill/>
          <a:effectLst>
            <a:innerShdw blurRad="25400" dir="5400000">
              <a:prstClr val="black"/>
            </a:innerShdw>
          </a:effectLst>
        </p:spPr>
      </p:pic>
      <p:pic>
        <p:nvPicPr>
          <p:cNvPr id="35" name="Picture 6" descr="D:\Klienci\Wydawnictwo Bowa Era Jabłuszko\Slajdy\Krajobrazy_miast_i_wsi\Praca\grafiki\strzalka_prawo_dol_dluga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42910" y="285728"/>
            <a:ext cx="2143646" cy="669889"/>
          </a:xfrm>
          <a:prstGeom prst="rect">
            <a:avLst/>
          </a:prstGeom>
          <a:noFill/>
          <a:effectLst>
            <a:innerShdw blurRad="25400" dir="5400000">
              <a:prstClr val="black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4413" y="1876425"/>
            <a:ext cx="4556125" cy="30273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87538" y="1876425"/>
            <a:ext cx="5348287" cy="30273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4600" y="2019300"/>
            <a:ext cx="4095750" cy="27432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8063" y="1862138"/>
            <a:ext cx="4567237" cy="3057525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4250" y="1911350"/>
            <a:ext cx="4616450" cy="299243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0125" y="1857375"/>
            <a:ext cx="4583113" cy="306705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79388" y="46038"/>
            <a:ext cx="8785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naturalne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ukszta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ł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towa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ł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a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przyroda</a:t>
            </a:r>
            <a:endParaRPr lang="pl-PL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44" name="pole tekstowe 1"/>
          <p:cNvSpPr txBox="1">
            <a:spLocks noChangeArrowheads="1"/>
          </p:cNvSpPr>
          <p:nvPr/>
        </p:nvSpPr>
        <p:spPr bwMode="auto">
          <a:xfrm>
            <a:off x="4114800" y="1268413"/>
            <a:ext cx="892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Góry</a:t>
            </a:r>
          </a:p>
        </p:txBody>
      </p:sp>
      <p:sp>
        <p:nvSpPr>
          <p:cNvPr id="14345" name="pole tekstowe 4"/>
          <p:cNvSpPr txBox="1">
            <a:spLocks noChangeArrowheads="1"/>
          </p:cNvSpPr>
          <p:nvPr/>
        </p:nvSpPr>
        <p:spPr bwMode="auto">
          <a:xfrm>
            <a:off x="3902075" y="1268413"/>
            <a:ext cx="13176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Pustynia</a:t>
            </a:r>
          </a:p>
        </p:txBody>
      </p:sp>
      <p:sp>
        <p:nvSpPr>
          <p:cNvPr id="14346" name="pole tekstowe 5"/>
          <p:cNvSpPr txBox="1">
            <a:spLocks noChangeArrowheads="1"/>
          </p:cNvSpPr>
          <p:nvPr/>
        </p:nvSpPr>
        <p:spPr bwMode="auto">
          <a:xfrm>
            <a:off x="4041775" y="1268413"/>
            <a:ext cx="10382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Rzeka</a:t>
            </a:r>
          </a:p>
        </p:txBody>
      </p:sp>
      <p:sp>
        <p:nvSpPr>
          <p:cNvPr id="14347" name="pole tekstowe 6"/>
          <p:cNvSpPr txBox="1">
            <a:spLocks noChangeArrowheads="1"/>
          </p:cNvSpPr>
          <p:nvPr/>
        </p:nvSpPr>
        <p:spPr bwMode="auto">
          <a:xfrm>
            <a:off x="3970338" y="1268413"/>
            <a:ext cx="11811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Jezioro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1938" y="5402263"/>
            <a:ext cx="1566862" cy="887412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050" y="4071938"/>
            <a:ext cx="1298575" cy="8636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1625" y="5432425"/>
            <a:ext cx="1219200" cy="81597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66025" y="4064000"/>
            <a:ext cx="1292225" cy="865188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0138" y="5370513"/>
            <a:ext cx="1408112" cy="912812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2063" y="5373688"/>
            <a:ext cx="1365250" cy="9144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</p:pic>
      <p:sp>
        <p:nvSpPr>
          <p:cNvPr id="29" name="pole tekstowe 28"/>
          <p:cNvSpPr txBox="1"/>
          <p:nvPr/>
        </p:nvSpPr>
        <p:spPr>
          <a:xfrm>
            <a:off x="395288" y="642938"/>
            <a:ext cx="8785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Przeważają w nich składniki przyrody: ukształtowanie powierzchni ziemi, skały</a:t>
            </a: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i gleby, woda i roślinność</a:t>
            </a:r>
          </a:p>
        </p:txBody>
      </p:sp>
      <p:sp>
        <p:nvSpPr>
          <p:cNvPr id="30" name="pole tekstowe 1"/>
          <p:cNvSpPr txBox="1">
            <a:spLocks noChangeArrowheads="1"/>
          </p:cNvSpPr>
          <p:nvPr/>
        </p:nvSpPr>
        <p:spPr bwMode="auto">
          <a:xfrm>
            <a:off x="3938588" y="1268413"/>
            <a:ext cx="124301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Lodowiec</a:t>
            </a:r>
          </a:p>
        </p:txBody>
      </p:sp>
      <p:sp>
        <p:nvSpPr>
          <p:cNvPr id="31" name="pole tekstowe 4"/>
          <p:cNvSpPr txBox="1">
            <a:spLocks noChangeArrowheads="1"/>
          </p:cNvSpPr>
          <p:nvPr/>
        </p:nvSpPr>
        <p:spPr bwMode="auto">
          <a:xfrm>
            <a:off x="4271963" y="1268413"/>
            <a:ext cx="57626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Las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  <p:bldP spid="14344" grpId="2"/>
      <p:bldP spid="14344" grpId="3"/>
      <p:bldP spid="14345" grpId="0"/>
      <p:bldP spid="14346" grpId="0"/>
      <p:bldP spid="14346" grpId="1"/>
      <p:bldP spid="14346" grpId="2"/>
      <p:bldP spid="14346" grpId="3"/>
      <p:bldP spid="14346" grpId="4"/>
      <p:bldP spid="14347" grpId="0"/>
      <p:bldP spid="14347" grpId="1"/>
      <p:bldP spid="14347" grpId="2"/>
      <p:bldP spid="14347" grpId="3"/>
      <p:bldP spid="14347" grpId="4"/>
      <p:bldP spid="14347" grpId="5"/>
      <p:bldP spid="30" grpId="0"/>
      <p:bldP spid="30" grpId="1"/>
      <p:bldP spid="30" grpId="2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525" y="1628775"/>
            <a:ext cx="3462338" cy="2005013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6138" y="4221163"/>
            <a:ext cx="3005137" cy="20050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8888" y="1628775"/>
            <a:ext cx="3463925" cy="2005013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10188" y="4221163"/>
            <a:ext cx="3006725" cy="200501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15363" name="pole tekstowe 1"/>
          <p:cNvSpPr txBox="1">
            <a:spLocks noChangeArrowheads="1"/>
          </p:cNvSpPr>
          <p:nvPr/>
        </p:nvSpPr>
        <p:spPr bwMode="auto">
          <a:xfrm>
            <a:off x="6005513" y="6308725"/>
            <a:ext cx="167798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Przemysłowe</a:t>
            </a:r>
          </a:p>
        </p:txBody>
      </p:sp>
      <p:sp>
        <p:nvSpPr>
          <p:cNvPr id="15364" name="pole tekstowe 2"/>
          <p:cNvSpPr txBox="1">
            <a:spLocks noChangeArrowheads="1"/>
          </p:cNvSpPr>
          <p:nvPr/>
        </p:nvSpPr>
        <p:spPr bwMode="auto">
          <a:xfrm>
            <a:off x="6180138" y="3716338"/>
            <a:ext cx="11271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Miejskie</a:t>
            </a:r>
          </a:p>
        </p:txBody>
      </p:sp>
      <p:sp>
        <p:nvSpPr>
          <p:cNvPr id="15365" name="pole tekstowe 3"/>
          <p:cNvSpPr txBox="1">
            <a:spLocks noChangeArrowheads="1"/>
          </p:cNvSpPr>
          <p:nvPr/>
        </p:nvSpPr>
        <p:spPr bwMode="auto">
          <a:xfrm>
            <a:off x="1841500" y="6308725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Rolnicze</a:t>
            </a:r>
          </a:p>
        </p:txBody>
      </p:sp>
      <p:sp>
        <p:nvSpPr>
          <p:cNvPr id="15366" name="pole tekstowe 4"/>
          <p:cNvSpPr txBox="1">
            <a:spLocks noChangeArrowheads="1"/>
          </p:cNvSpPr>
          <p:nvPr/>
        </p:nvSpPr>
        <p:spPr bwMode="auto">
          <a:xfrm>
            <a:off x="1763713" y="3716338"/>
            <a:ext cx="1168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Wiejskie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051720" y="64420"/>
            <a:ext cx="7564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kulturowe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36006" y="692150"/>
            <a:ext cx="8556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Powstały tam, gdzie ludzie zmienili przyrodę przez wprowadzenie nowych, </a:t>
            </a:r>
            <a:r>
              <a:rPr lang="pl-PL" dirty="0" err="1">
                <a:solidFill>
                  <a:schemeClr val="tx1"/>
                </a:solidFill>
                <a:latin typeface="+mj-lt"/>
              </a:rPr>
              <a:t>nieprzyrodniczych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elementów, takich jak: budynki, drogi, pola uprawne, fabryki. </a:t>
            </a:r>
          </a:p>
        </p:txBody>
      </p:sp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2581275" y="46038"/>
            <a:ext cx="3790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wiejskie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662113" y="642938"/>
            <a:ext cx="5675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Przeważają w nich niskie budynki, wąskie drogi, pola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088" y="1739900"/>
            <a:ext cx="2665412" cy="1833563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27688" y="1739900"/>
            <a:ext cx="2760662" cy="1833563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5813" y="4784725"/>
            <a:ext cx="2706687" cy="179387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4832350"/>
            <a:ext cx="2795588" cy="17653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2" name="pole tekstowe 21"/>
          <p:cNvSpPr txBox="1"/>
          <p:nvPr/>
        </p:nvSpPr>
        <p:spPr>
          <a:xfrm>
            <a:off x="3143250" y="1214438"/>
            <a:ext cx="3000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Zabudowania mieszkalne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708400" y="6092825"/>
            <a:ext cx="1571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Wąska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droga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08025" y="4037013"/>
            <a:ext cx="3000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Zabudowania gospodarskie</a:t>
            </a:r>
          </a:p>
        </p:txBody>
      </p:sp>
      <p:cxnSp>
        <p:nvCxnSpPr>
          <p:cNvPr id="2077" name="Łącznik prostoliniowy 2076"/>
          <p:cNvCxnSpPr>
            <a:stCxn id="22" idx="1"/>
          </p:cNvCxnSpPr>
          <p:nvPr/>
        </p:nvCxnSpPr>
        <p:spPr>
          <a:xfrm flipH="1">
            <a:off x="2117725" y="1414463"/>
            <a:ext cx="1025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Łącznik prosty ze strzałką 2078"/>
          <p:cNvCxnSpPr/>
          <p:nvPr/>
        </p:nvCxnSpPr>
        <p:spPr>
          <a:xfrm>
            <a:off x="2117725" y="1414463"/>
            <a:ext cx="0" cy="200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67"/>
          <p:cNvCxnSpPr/>
          <p:nvPr/>
        </p:nvCxnSpPr>
        <p:spPr>
          <a:xfrm flipH="1">
            <a:off x="6040438" y="1412875"/>
            <a:ext cx="1025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065963" y="1414463"/>
            <a:ext cx="0" cy="200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7700" y="6457950"/>
            <a:ext cx="44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Łącznik prosty ze strzałką 44"/>
          <p:cNvCxnSpPr/>
          <p:nvPr/>
        </p:nvCxnSpPr>
        <p:spPr>
          <a:xfrm>
            <a:off x="2208213" y="4429125"/>
            <a:ext cx="0" cy="223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"/>
          <p:cNvCxnSpPr/>
          <p:nvPr/>
        </p:nvCxnSpPr>
        <p:spPr>
          <a:xfrm>
            <a:off x="5076825" y="1614488"/>
            <a:ext cx="0" cy="3422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5076825" y="5037138"/>
            <a:ext cx="431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292725" y="6308725"/>
            <a:ext cx="2159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7065963" y="3789363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5508625" y="3892550"/>
            <a:ext cx="3000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Ogród przydomowy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5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5800" y="1276350"/>
            <a:ext cx="5511800" cy="3660775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5800" y="1287463"/>
            <a:ext cx="5438775" cy="3640137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5800" y="1270000"/>
            <a:ext cx="6016625" cy="3673475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5800" y="1268413"/>
            <a:ext cx="5491163" cy="3675062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9" name="pole tekstowe 18"/>
          <p:cNvSpPr txBox="1"/>
          <p:nvPr/>
        </p:nvSpPr>
        <p:spPr>
          <a:xfrm>
            <a:off x="2581275" y="46038"/>
            <a:ext cx="3790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rolnicze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0" y="6921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Są to części krajobrazów wiejskich, na których rozciągają się pola uprawne, sady i łąki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474663" y="2813050"/>
            <a:ext cx="1246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Pole żyta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4450" y="2805113"/>
            <a:ext cx="16764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Pole rzepaku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011238" y="2805113"/>
            <a:ext cx="709612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Łąka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7588" y="5286375"/>
            <a:ext cx="1525587" cy="101917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3663" y="5310188"/>
            <a:ext cx="1489075" cy="995362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5265738"/>
            <a:ext cx="1577975" cy="104775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2" name="pole tekstowe 31"/>
          <p:cNvSpPr txBox="1"/>
          <p:nvPr/>
        </p:nvSpPr>
        <p:spPr>
          <a:xfrm>
            <a:off x="1144588" y="2805113"/>
            <a:ext cx="576262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Sad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7600" y="5308600"/>
            <a:ext cx="1635125" cy="99695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5" grpId="1"/>
      <p:bldP spid="25" grpId="2"/>
      <p:bldP spid="26" grpId="0"/>
      <p:bldP spid="26" grpId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2581275" y="46038"/>
            <a:ext cx="3790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600" dirty="0">
                <a:solidFill>
                  <a:schemeClr val="tx1"/>
                </a:solidFill>
                <a:latin typeface="+mj-lt"/>
              </a:rPr>
              <a:t>miejskie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95288" y="633413"/>
            <a:ext cx="84248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Przeważają w nich budynki pełniące różne funkcje i drogi tworzące gęstą sieć transportową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425" y="4448175"/>
            <a:ext cx="2790825" cy="186055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5613" y="4476750"/>
            <a:ext cx="2747962" cy="183197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3288" y="1525588"/>
            <a:ext cx="2747962" cy="183197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5613" y="1525588"/>
            <a:ext cx="2747962" cy="183197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2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3693348" y="1541398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pic>
        <p:nvPicPr>
          <p:cNvPr id="23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637217" y="1541399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sp>
        <p:nvSpPr>
          <p:cNvPr id="25" name="pole tekstowe 24"/>
          <p:cNvSpPr txBox="1"/>
          <p:nvPr/>
        </p:nvSpPr>
        <p:spPr>
          <a:xfrm>
            <a:off x="3563938" y="1484313"/>
            <a:ext cx="1936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Wysokie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budynki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637217" y="2013517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3635375" y="2257425"/>
            <a:ext cx="6492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Port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637217" y="2509441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sp>
        <p:nvSpPr>
          <p:cNvPr id="35" name="pole tekstowe 34"/>
          <p:cNvSpPr txBox="1"/>
          <p:nvPr/>
        </p:nvSpPr>
        <p:spPr>
          <a:xfrm>
            <a:off x="3635375" y="2741613"/>
            <a:ext cx="968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Mosty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15061275" y="2984624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pic>
        <p:nvPicPr>
          <p:cNvPr id="38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78045" y="4405317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sp>
        <p:nvSpPr>
          <p:cNvPr id="39" name="pole tekstowe 38"/>
          <p:cNvSpPr txBox="1"/>
          <p:nvPr/>
        </p:nvSpPr>
        <p:spPr>
          <a:xfrm>
            <a:off x="6715125" y="3716338"/>
            <a:ext cx="1243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Tramwaje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3693348" y="4964837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pic>
        <p:nvPicPr>
          <p:cNvPr id="41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3693348" y="5436955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pic>
        <p:nvPicPr>
          <p:cNvPr id="42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3693348" y="5932879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pic>
        <p:nvPicPr>
          <p:cNvPr id="46" name="Picture 2" descr="D:\Klienci\Wydawnictwo Bowa Era Jabłuszko\Slajdy\Krajobrazy_miast_i_wsi\Praca\grafiki\strzalka_krotka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2520" y="4405317"/>
            <a:ext cx="367163" cy="607859"/>
          </a:xfrm>
          <a:prstGeom prst="rect">
            <a:avLst/>
          </a:prstGeom>
          <a:noFill/>
          <a:effectLst>
            <a:innerShdw blurRad="63500" dir="13500000">
              <a:prstClr val="black">
                <a:alpha val="50000"/>
              </a:prstClr>
            </a:innerShdw>
          </a:effectLst>
        </p:spPr>
      </p:pic>
      <p:sp>
        <p:nvSpPr>
          <p:cNvPr id="47" name="pole tekstowe 46"/>
          <p:cNvSpPr txBox="1"/>
          <p:nvPr/>
        </p:nvSpPr>
        <p:spPr>
          <a:xfrm>
            <a:off x="781050" y="3768725"/>
            <a:ext cx="2097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Dworzec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kolejowy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3348038" y="2460625"/>
            <a:ext cx="2873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3348038" y="2957513"/>
            <a:ext cx="2873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1830388" y="4141788"/>
            <a:ext cx="0" cy="223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7335838" y="4149725"/>
            <a:ext cx="0" cy="223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4160838" y="4724400"/>
            <a:ext cx="1243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Autobusy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3746500" y="5192713"/>
            <a:ext cx="1657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Szerokie ulice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179888" y="5661025"/>
            <a:ext cx="1223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Duży ruch</a:t>
            </a:r>
          </a:p>
        </p:txBody>
      </p:sp>
      <p:cxnSp>
        <p:nvCxnSpPr>
          <p:cNvPr id="53" name="Łącznik prosty ze strzałką 52"/>
          <p:cNvCxnSpPr/>
          <p:nvPr/>
        </p:nvCxnSpPr>
        <p:spPr>
          <a:xfrm>
            <a:off x="5435600" y="4941888"/>
            <a:ext cx="3063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5435600" y="5413375"/>
            <a:ext cx="3063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5435600" y="5886450"/>
            <a:ext cx="3063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V="1">
            <a:off x="7335838" y="3543300"/>
            <a:ext cx="1587" cy="238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5508625" y="17018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/>
      <p:bldP spid="39" grpId="0"/>
      <p:bldP spid="47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800" y="1946275"/>
            <a:ext cx="6235700" cy="3997325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49513" y="1946275"/>
            <a:ext cx="5995987" cy="3997325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1275" y="1946275"/>
            <a:ext cx="5864225" cy="4003675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3800" y="1946275"/>
            <a:ext cx="5981700" cy="3987800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9" name="pole tekstowe 18"/>
          <p:cNvSpPr txBox="1"/>
          <p:nvPr/>
        </p:nvSpPr>
        <p:spPr>
          <a:xfrm>
            <a:off x="2268538" y="46038"/>
            <a:ext cx="48244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Krajobrazy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przemy</a:t>
            </a:r>
            <a:r>
              <a:rPr lang="pl-PL" sz="3600" dirty="0" err="1">
                <a:solidFill>
                  <a:schemeClr val="tx1"/>
                </a:solidFill>
                <a:latin typeface="+mj-lt"/>
              </a:rPr>
              <a:t>słowe</a:t>
            </a:r>
            <a:endParaRPr lang="pl-PL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84213" y="692150"/>
            <a:ext cx="7920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Przeważają w nich fabryki, kopalnie, stocznie i inne zakłady przemysłowe;</a:t>
            </a: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mogą być częściami krajobrazów miejskich.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432675" y="1477963"/>
            <a:ext cx="1152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Fabryka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7162800" y="1477963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Elektrownia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7334250" y="1477963"/>
            <a:ext cx="125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Kopalnia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7400925" y="1477963"/>
            <a:ext cx="118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Stocznia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263" y="2852738"/>
            <a:ext cx="1506537" cy="1004887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263" y="1595438"/>
            <a:ext cx="1506537" cy="9652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263" y="4148138"/>
            <a:ext cx="1512887" cy="1033462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613" y="5445125"/>
            <a:ext cx="1500187" cy="1000125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6" grpId="0"/>
      <p:bldP spid="26" grpId="1"/>
      <p:bldP spid="32" grpId="0"/>
      <p:bldP spid="28" grpId="0"/>
      <p:bldP spid="28" grpId="1"/>
      <p:bldP spid="2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5375" y="2119313"/>
            <a:ext cx="4646613" cy="3087687"/>
          </a:xfrm>
          <a:prstGeom prst="rect">
            <a:avLst/>
          </a:prstGeom>
          <a:noFill/>
          <a:ln w="190500" cap="sq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7688" y="2114550"/>
            <a:ext cx="3233737" cy="30988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5375" y="2114550"/>
            <a:ext cx="4648200" cy="30988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7438" y="2108200"/>
            <a:ext cx="4662487" cy="310991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2675" y="2149475"/>
            <a:ext cx="4672013" cy="30273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0138" y="2109788"/>
            <a:ext cx="4638675" cy="3106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2169200"/>
            <a:ext cx="4590001" cy="3060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2097063"/>
            <a:ext cx="4697413" cy="31321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2132856"/>
            <a:ext cx="4697413" cy="31321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2897188" y="6350"/>
            <a:ext cx="3330575" cy="6318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500" dirty="0" err="1">
                <a:solidFill>
                  <a:schemeClr val="tx1"/>
                </a:solidFill>
                <a:latin typeface="+mj-lt"/>
              </a:rPr>
              <a:t>Jaki</a:t>
            </a:r>
            <a:r>
              <a:rPr lang="en-US" sz="350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en-US" sz="3500" dirty="0" err="1">
                <a:solidFill>
                  <a:schemeClr val="tx1"/>
                </a:solidFill>
                <a:latin typeface="+mj-lt"/>
              </a:rPr>
              <a:t>krajobraz</a:t>
            </a:r>
            <a:r>
              <a:rPr lang="en-US" sz="3500" dirty="0">
                <a:solidFill>
                  <a:schemeClr val="tx1"/>
                </a:solidFill>
                <a:latin typeface="+mj-lt"/>
              </a:rPr>
              <a:t>?</a:t>
            </a:r>
            <a:endParaRPr lang="pl-PL" sz="3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765175"/>
            <a:ext cx="1501775" cy="996950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4400" y="765175"/>
            <a:ext cx="1041400" cy="99695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8850" y="765175"/>
            <a:ext cx="1538288" cy="99695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4575" y="765175"/>
            <a:ext cx="1511300" cy="100647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56238" y="766763"/>
            <a:ext cx="1492250" cy="995362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673725"/>
            <a:ext cx="1501775" cy="1008063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49688" y="5668963"/>
            <a:ext cx="1489075" cy="99218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1500" y="5654675"/>
            <a:ext cx="1511300" cy="100647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9950" y="5705475"/>
            <a:ext cx="1395413" cy="93027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1547813" y="723900"/>
            <a:ext cx="323850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1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2951163" y="723900"/>
            <a:ext cx="31432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2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4833938" y="723900"/>
            <a:ext cx="31432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3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659563" y="723900"/>
            <a:ext cx="315912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8577263" y="723900"/>
            <a:ext cx="315912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547813" y="5621338"/>
            <a:ext cx="323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3276600" y="56213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5076825" y="56213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875463" y="5621338"/>
            <a:ext cx="3159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9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1763713" y="1989138"/>
            <a:ext cx="323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763713" y="1989138"/>
            <a:ext cx="323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1768475" y="1989138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+mj-lt"/>
              </a:rPr>
              <a:t>9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310</Words>
  <Application>Microsoft Office PowerPoint</Application>
  <PresentationFormat>Pokaz na ekranie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Jarosław Michalecki</dc:creator>
  <cp:lastModifiedBy>Uczeń 43</cp:lastModifiedBy>
  <cp:revision>693</cp:revision>
  <dcterms:modified xsi:type="dcterms:W3CDTF">2020-04-21T09:04:40Z</dcterms:modified>
</cp:coreProperties>
</file>