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64" r:id="rId4"/>
    <p:sldId id="265" r:id="rId5"/>
    <p:sldId id="266" r:id="rId6"/>
    <p:sldId id="257" r:id="rId7"/>
    <p:sldId id="259" r:id="rId8"/>
    <p:sldId id="260" r:id="rId9"/>
    <p:sldId id="278" r:id="rId10"/>
    <p:sldId id="279" r:id="rId11"/>
    <p:sldId id="261" r:id="rId12"/>
    <p:sldId id="262" r:id="rId13"/>
    <p:sldId id="267" r:id="rId14"/>
    <p:sldId id="269" r:id="rId15"/>
    <p:sldId id="268" r:id="rId16"/>
    <p:sldId id="270" r:id="rId17"/>
    <p:sldId id="271" r:id="rId18"/>
    <p:sldId id="272" r:id="rId19"/>
    <p:sldId id="273" r:id="rId20"/>
    <p:sldId id="274" r:id="rId21"/>
    <p:sldId id="275" r:id="rId22"/>
    <p:sldId id="276" r:id="rId23"/>
    <p:sldId id="263" r:id="rId24"/>
    <p:sldId id="280"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36F38D6-196C-4CEC-BECF-5C6A473B3EE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72297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36F38D6-196C-4CEC-BECF-5C6A473B3EE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379671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36F38D6-196C-4CEC-BECF-5C6A473B3EE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245740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36F38D6-196C-4CEC-BECF-5C6A473B3EE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120718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36F38D6-196C-4CEC-BECF-5C6A473B3EE8}" type="datetimeFigureOut">
              <a:rPr lang="pl-PL" smtClean="0"/>
              <a:t>27.04.2020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150729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36F38D6-196C-4CEC-BECF-5C6A473B3EE8}" type="datetimeFigureOut">
              <a:rPr lang="pl-PL" smtClean="0"/>
              <a:t>27.04.2020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210624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36F38D6-196C-4CEC-BECF-5C6A473B3EE8}" type="datetimeFigureOut">
              <a:rPr lang="pl-PL" smtClean="0"/>
              <a:t>27.04.2020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336996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36F38D6-196C-4CEC-BECF-5C6A473B3EE8}" type="datetimeFigureOut">
              <a:rPr lang="pl-PL" smtClean="0"/>
              <a:t>27.04.2020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38801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36F38D6-196C-4CEC-BECF-5C6A473B3EE8}" type="datetimeFigureOut">
              <a:rPr lang="pl-PL" smtClean="0"/>
              <a:t>27.04.2020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301585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36F38D6-196C-4CEC-BECF-5C6A473B3EE8}" type="datetimeFigureOut">
              <a:rPr lang="pl-PL" smtClean="0"/>
              <a:t>27.04.2020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169904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36F38D6-196C-4CEC-BECF-5C6A473B3EE8}" type="datetimeFigureOut">
              <a:rPr lang="pl-PL" smtClean="0"/>
              <a:t>27.04.2020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6EC92F1-22EC-4830-BD0A-21D8B2D877B0}" type="slidenum">
              <a:rPr lang="pl-PL" smtClean="0"/>
              <a:t>‹#›</a:t>
            </a:fld>
            <a:endParaRPr lang="pl-PL"/>
          </a:p>
        </p:txBody>
      </p:sp>
    </p:spTree>
    <p:extLst>
      <p:ext uri="{BB962C8B-B14F-4D97-AF65-F5344CB8AC3E}">
        <p14:creationId xmlns:p14="http://schemas.microsoft.com/office/powerpoint/2010/main" val="333623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F38D6-196C-4CEC-BECF-5C6A473B3EE8}" type="datetimeFigureOut">
              <a:rPr lang="pl-PL" smtClean="0"/>
              <a:t>27.04.2020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C92F1-22EC-4830-BD0A-21D8B2D877B0}" type="slidenum">
              <a:rPr lang="pl-PL" smtClean="0"/>
              <a:t>‹#›</a:t>
            </a:fld>
            <a:endParaRPr lang="pl-PL"/>
          </a:p>
        </p:txBody>
      </p:sp>
    </p:spTree>
    <p:extLst>
      <p:ext uri="{BB962C8B-B14F-4D97-AF65-F5344CB8AC3E}">
        <p14:creationId xmlns:p14="http://schemas.microsoft.com/office/powerpoint/2010/main" val="125813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cLVYN8Gjc2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AFbCEsIDb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solidFill>
            <a:srgbClr val="FF6699"/>
          </a:solidFill>
        </p:spPr>
        <p:txBody>
          <a:bodyPr>
            <a:normAutofit/>
          </a:bodyPr>
          <a:lstStyle/>
          <a:p>
            <a:r>
              <a:rPr lang="pl-PL" sz="4000" dirty="0" smtClean="0"/>
              <a:t>Katecheza </a:t>
            </a:r>
            <a:r>
              <a:rPr lang="pl-PL" sz="4000" dirty="0"/>
              <a:t>8</a:t>
            </a:r>
          </a:p>
        </p:txBody>
      </p:sp>
      <p:sp>
        <p:nvSpPr>
          <p:cNvPr id="3" name="Podtytuł 2"/>
          <p:cNvSpPr>
            <a:spLocks noGrp="1"/>
          </p:cNvSpPr>
          <p:nvPr>
            <p:ph type="subTitle" idx="1"/>
          </p:nvPr>
        </p:nvSpPr>
        <p:spPr>
          <a:xfrm>
            <a:off x="1259632" y="3356992"/>
            <a:ext cx="6512768" cy="2281808"/>
          </a:xfrm>
          <a:solidFill>
            <a:srgbClr val="FFCC99"/>
          </a:solidFill>
        </p:spPr>
        <p:txBody>
          <a:bodyPr/>
          <a:lstStyle/>
          <a:p>
            <a:endParaRPr lang="pl-PL" dirty="0" smtClean="0"/>
          </a:p>
          <a:p>
            <a:r>
              <a:rPr lang="pl-PL" dirty="0" smtClean="0">
                <a:solidFill>
                  <a:schemeClr val="tx1"/>
                </a:solidFill>
                <a:latin typeface="Arial Black" panose="020B0A04020102020204" pitchFamily="34" charset="0"/>
              </a:rPr>
              <a:t>Maryja Matką Boga i moją Matką</a:t>
            </a:r>
          </a:p>
          <a:p>
            <a:r>
              <a:rPr lang="pl-PL" dirty="0" smtClean="0">
                <a:solidFill>
                  <a:schemeClr val="tx1"/>
                </a:solidFill>
                <a:latin typeface="Arial Black" panose="020B0A04020102020204" pitchFamily="34" charset="0"/>
              </a:rPr>
              <a:t>t. 53</a:t>
            </a:r>
            <a:endParaRPr lang="pl-PL"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16172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6699"/>
          </a:solidFill>
        </p:spPr>
        <p:txBody>
          <a:bodyPr/>
          <a:lstStyle/>
          <a:p>
            <a:r>
              <a:rPr lang="pl-PL" dirty="0" smtClean="0"/>
              <a:t>Wieniec z kwiatów dla Maryi</a:t>
            </a:r>
            <a:endParaRPr lang="pl-PL" dirty="0"/>
          </a:p>
        </p:txBody>
      </p:sp>
      <p:pic>
        <p:nvPicPr>
          <p:cNvPr id="4" name="Symbol zastępczy zawartości 3" descr="Miasto i Gmina Skaryszew"/>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340768"/>
            <a:ext cx="3528392" cy="5040560"/>
          </a:xfrm>
          <a:prstGeom prst="rect">
            <a:avLst/>
          </a:prstGeom>
          <a:noFill/>
          <a:ln w="12700">
            <a:solidFill>
              <a:schemeClr val="tx1"/>
            </a:solidFill>
          </a:ln>
        </p:spPr>
      </p:pic>
    </p:spTree>
    <p:extLst>
      <p:ext uri="{BB962C8B-B14F-4D97-AF65-F5344CB8AC3E}">
        <p14:creationId xmlns:p14="http://schemas.microsoft.com/office/powerpoint/2010/main" val="343773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74638"/>
            <a:ext cx="8118165" cy="893444"/>
          </a:xfrm>
        </p:spPr>
        <p:txBody>
          <a:bodyPr>
            <a:normAutofit fontScale="90000"/>
          </a:bodyPr>
          <a:lstStyle/>
          <a:p>
            <a:r>
              <a:rPr lang="pl-PL" sz="2800" b="1" dirty="0" smtClean="0">
                <a:solidFill>
                  <a:srgbClr val="FF0000"/>
                </a:solidFill>
                <a:latin typeface="Arial Black" panose="020B0A04020102020204" pitchFamily="34" charset="0"/>
              </a:rPr>
              <a:t>Kwiaty, o których mowa jest </a:t>
            </a:r>
            <a:br>
              <a:rPr lang="pl-PL" sz="2800" b="1" dirty="0" smtClean="0">
                <a:solidFill>
                  <a:srgbClr val="FF0000"/>
                </a:solidFill>
                <a:latin typeface="Arial Black" panose="020B0A04020102020204" pitchFamily="34" charset="0"/>
              </a:rPr>
            </a:br>
            <a:r>
              <a:rPr lang="pl-PL" sz="2800" b="1" dirty="0" smtClean="0">
                <a:solidFill>
                  <a:srgbClr val="FF0000"/>
                </a:solidFill>
                <a:latin typeface="Arial Black" panose="020B0A04020102020204" pitchFamily="34" charset="0"/>
              </a:rPr>
              <a:t>w opowiadaniu</a:t>
            </a:r>
            <a:endParaRPr lang="pl-PL" sz="2800" b="1" dirty="0">
              <a:solidFill>
                <a:srgbClr val="FF0000"/>
              </a:solidFill>
              <a:latin typeface="Arial Black" panose="020B0A04020102020204" pitchFamily="34" charset="0"/>
            </a:endParaRPr>
          </a:p>
        </p:txBody>
      </p:sp>
      <p:pic>
        <p:nvPicPr>
          <p:cNvPr id="4" name="Obraz 3" descr="C:\Users\User\Desktop\róz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51" y="1155773"/>
            <a:ext cx="1521460" cy="1521460"/>
          </a:xfrm>
          <a:prstGeom prst="rect">
            <a:avLst/>
          </a:prstGeom>
          <a:noFill/>
          <a:ln>
            <a:noFill/>
          </a:ln>
        </p:spPr>
      </p:pic>
      <p:pic>
        <p:nvPicPr>
          <p:cNvPr id="5" name="Obraz 4" descr="Niezapominajka – co o niej warto pamiętać"/>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155773"/>
            <a:ext cx="2304256" cy="1368152"/>
          </a:xfrm>
          <a:prstGeom prst="rect">
            <a:avLst/>
          </a:prstGeom>
          <a:noFill/>
          <a:ln>
            <a:noFill/>
          </a:ln>
        </p:spPr>
      </p:pic>
      <p:pic>
        <p:nvPicPr>
          <p:cNvPr id="6" name="Obraz 5" descr="KACZEŃCE, SŁONECZNA OZDOBA PODMOKŁYCH TERENÓW - Ostróda New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4433" y="1168082"/>
            <a:ext cx="2059940" cy="1544320"/>
          </a:xfrm>
          <a:prstGeom prst="rect">
            <a:avLst/>
          </a:prstGeom>
          <a:noFill/>
          <a:ln>
            <a:noFill/>
          </a:ln>
        </p:spPr>
      </p:pic>
      <p:pic>
        <p:nvPicPr>
          <p:cNvPr id="7" name="Obraz 6" descr="Lilie ogrodowe - odmiany, uprawa i pielęgnacj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720" y="2987174"/>
            <a:ext cx="2106930" cy="1390650"/>
          </a:xfrm>
          <a:prstGeom prst="rect">
            <a:avLst/>
          </a:prstGeom>
          <a:noFill/>
          <a:ln>
            <a:noFill/>
          </a:ln>
        </p:spPr>
      </p:pic>
      <p:pic>
        <p:nvPicPr>
          <p:cNvPr id="8" name="Obraz 7" descr="Trawy ozdobne w ogrodzie. Najładniejsze gatunki traw i ich uprawa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68" y="4571830"/>
            <a:ext cx="2265015" cy="1476918"/>
          </a:xfrm>
          <a:prstGeom prst="rect">
            <a:avLst/>
          </a:prstGeom>
          <a:noFill/>
          <a:ln>
            <a:noFill/>
          </a:ln>
        </p:spPr>
      </p:pic>
      <p:pic>
        <p:nvPicPr>
          <p:cNvPr id="9" name="Obraz 8" descr="Stokrotki pospolite (kwiaty) - uprawa, pielęgnacja, rozstawa i ..."/>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4583" y="2748513"/>
            <a:ext cx="2059305" cy="1372235"/>
          </a:xfrm>
          <a:prstGeom prst="rect">
            <a:avLst/>
          </a:prstGeom>
          <a:noFill/>
          <a:ln>
            <a:noFill/>
          </a:ln>
        </p:spPr>
      </p:pic>
      <p:pic>
        <p:nvPicPr>
          <p:cNvPr id="10" name="Obraz 9" descr="Bratki w ogrodzie - odmiany, sadzenie, uprawa, pielęgnacja"/>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1279207"/>
            <a:ext cx="2066925" cy="1433195"/>
          </a:xfrm>
          <a:prstGeom prst="rect">
            <a:avLst/>
          </a:prstGeom>
          <a:noFill/>
          <a:ln>
            <a:noFill/>
          </a:ln>
        </p:spPr>
      </p:pic>
      <p:pic>
        <p:nvPicPr>
          <p:cNvPr id="11" name="Obraz 10" descr="Narcyz – wiosenny kwiat – odmiany, sadzenie, uprawa, pielęgnacja"/>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9" y="4430768"/>
            <a:ext cx="2304256" cy="1950560"/>
          </a:xfrm>
          <a:prstGeom prst="rect">
            <a:avLst/>
          </a:prstGeom>
          <a:noFill/>
          <a:ln>
            <a:noFill/>
          </a:ln>
        </p:spPr>
      </p:pic>
      <p:pic>
        <p:nvPicPr>
          <p:cNvPr id="12" name="Obraz 11" descr="Piąta edycja akcji &quot;Żonkile&quot; przypomni o powstaniu w getcie ..."/>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2985" y="2766981"/>
            <a:ext cx="2188969" cy="1598123"/>
          </a:xfrm>
          <a:prstGeom prst="rect">
            <a:avLst/>
          </a:prstGeom>
          <a:noFill/>
          <a:ln>
            <a:noFill/>
          </a:ln>
        </p:spPr>
      </p:pic>
      <p:pic>
        <p:nvPicPr>
          <p:cNvPr id="13" name="Obraz 12" descr="Maj w ogrodzie: bzy lilaki kwitną w maju. ZDJĘCIA kwitnących bzów ..."/>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2040" y="4601925"/>
            <a:ext cx="2192655" cy="1779403"/>
          </a:xfrm>
          <a:prstGeom prst="rect">
            <a:avLst/>
          </a:prstGeom>
          <a:noFill/>
          <a:ln>
            <a:noFill/>
          </a:ln>
        </p:spPr>
      </p:pic>
      <p:pic>
        <p:nvPicPr>
          <p:cNvPr id="14" name="Obraz 13" descr="Konwalia majowa Convallaria majalis - 30 nasion | Future Gardens"/>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6346" y="2924944"/>
            <a:ext cx="1936115" cy="1452880"/>
          </a:xfrm>
          <a:prstGeom prst="rect">
            <a:avLst/>
          </a:prstGeom>
          <a:noFill/>
          <a:ln>
            <a:noFill/>
          </a:ln>
        </p:spPr>
      </p:pic>
      <p:pic>
        <p:nvPicPr>
          <p:cNvPr id="15" name="Obraz 14" descr="Groszek pachnący - mix kolorów: fiolotowy, czerwony, biały"/>
          <p:cNvPicPr/>
          <p:nvPr/>
        </p:nvPicPr>
        <p:blipFill>
          <a:blip r:embed="rId13">
            <a:extLst>
              <a:ext uri="{28A0092B-C50C-407E-A947-70E740481C1C}">
                <a14:useLocalDpi xmlns:a14="http://schemas.microsoft.com/office/drawing/2010/main" val="0"/>
              </a:ext>
            </a:extLst>
          </a:blip>
          <a:srcRect/>
          <a:stretch>
            <a:fillRect/>
          </a:stretch>
        </p:blipFill>
        <p:spPr bwMode="auto">
          <a:xfrm>
            <a:off x="7301959" y="4725144"/>
            <a:ext cx="1632413" cy="2005330"/>
          </a:xfrm>
          <a:prstGeom prst="rect">
            <a:avLst/>
          </a:prstGeom>
          <a:noFill/>
          <a:ln>
            <a:noFill/>
          </a:ln>
        </p:spPr>
      </p:pic>
    </p:spTree>
    <p:extLst>
      <p:ext uri="{BB962C8B-B14F-4D97-AF65-F5344CB8AC3E}">
        <p14:creationId xmlns:p14="http://schemas.microsoft.com/office/powerpoint/2010/main" val="70071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ROZWINIĘCIE – TO MÓWI PAN.</a:t>
            </a:r>
            <a:endParaRPr lang="pl-PL" dirty="0"/>
          </a:p>
        </p:txBody>
      </p:sp>
      <p:sp>
        <p:nvSpPr>
          <p:cNvPr id="3" name="Symbol zastępczy zawartości 2"/>
          <p:cNvSpPr>
            <a:spLocks noGrp="1"/>
          </p:cNvSpPr>
          <p:nvPr>
            <p:ph idx="1"/>
          </p:nvPr>
        </p:nvSpPr>
        <p:spPr>
          <a:xfrm>
            <a:off x="323528" y="1268760"/>
            <a:ext cx="8363272" cy="4857403"/>
          </a:xfrm>
          <a:solidFill>
            <a:srgbClr val="FFCC99"/>
          </a:solidFill>
        </p:spPr>
        <p:txBody>
          <a:bodyPr/>
          <a:lstStyle/>
          <a:p>
            <a:r>
              <a:rPr lang="pl-PL" dirty="0" smtClean="0"/>
              <a:t>Maryja bardzo kochała Pana Jezusa i zawsze zgadzała się z wolą Boga. Pan </a:t>
            </a:r>
            <a:r>
              <a:rPr lang="pl-PL" dirty="0"/>
              <a:t>J</a:t>
            </a:r>
            <a:r>
              <a:rPr lang="pl-PL" dirty="0" smtClean="0"/>
              <a:t>ezus chciał, abyśmy oprócz mamy na ziemi mieli Matkę w niebie.</a:t>
            </a:r>
          </a:p>
          <a:p>
            <a:r>
              <a:rPr lang="pl-PL" dirty="0" smtClean="0"/>
              <a:t>Odczytanie fragmentu:</a:t>
            </a:r>
            <a:br>
              <a:rPr lang="pl-PL" dirty="0" smtClean="0"/>
            </a:br>
            <a:r>
              <a:rPr lang="pl-PL" dirty="0" smtClean="0"/>
              <a:t> </a:t>
            </a:r>
            <a:r>
              <a:rPr lang="pl-PL" dirty="0" smtClean="0">
                <a:solidFill>
                  <a:srgbClr val="FF0000"/>
                </a:solidFill>
              </a:rPr>
              <a:t>„</a:t>
            </a:r>
            <a:r>
              <a:rPr lang="pl-PL" dirty="0" smtClean="0">
                <a:solidFill>
                  <a:srgbClr val="FF0000"/>
                </a:solidFill>
                <a:latin typeface="Arial Black" panose="020B0A04020102020204" pitchFamily="34" charset="0"/>
              </a:rPr>
              <a:t>OTO MATKA TWOJA” </a:t>
            </a:r>
            <a:br>
              <a:rPr lang="pl-PL" dirty="0" smtClean="0">
                <a:solidFill>
                  <a:srgbClr val="FF0000"/>
                </a:solidFill>
                <a:latin typeface="Arial Black" panose="020B0A04020102020204" pitchFamily="34" charset="0"/>
              </a:rPr>
            </a:br>
            <a:r>
              <a:rPr lang="pl-PL" dirty="0" smtClean="0">
                <a:solidFill>
                  <a:srgbClr val="FF0000"/>
                </a:solidFill>
                <a:latin typeface="Arial Black" panose="020B0A04020102020204" pitchFamily="34" charset="0"/>
              </a:rPr>
              <a:t>Ewangelia według świętego Jana rozdział 19 werset 27a.</a:t>
            </a:r>
            <a:endParaRPr lang="pl-PL"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7342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solidFill>
            <a:srgbClr val="FFCC99"/>
          </a:solidFill>
        </p:spPr>
        <p:txBody>
          <a:bodyPr/>
          <a:lstStyle/>
          <a:p>
            <a:r>
              <a:rPr lang="pl-PL" dirty="0" smtClean="0"/>
              <a:t>Maryja jest Matką wszystkich ludzi. Zawsze pomagała  i pomaga ludziom. Gdy Pan </a:t>
            </a:r>
            <a:r>
              <a:rPr lang="pl-PL" dirty="0"/>
              <a:t>J</a:t>
            </a:r>
            <a:r>
              <a:rPr lang="pl-PL" dirty="0" smtClean="0"/>
              <a:t>ezus był na ziemi i nauczał, pewnego razu został zaproszony z Maryją i swoimi uczniami na wesele do Kany Galilejskiej W czasie przyjęcia zabrakło wina. Zauważyła to Maryja. Poprosiła Pana Jezusa, aby pomógł nowożeńcom. Pan Jezus na prośbę Maryi uczynił cud – przemienił wodę w wino.</a:t>
            </a:r>
            <a:endParaRPr lang="pl-PL" dirty="0"/>
          </a:p>
        </p:txBody>
      </p:sp>
    </p:spTree>
    <p:extLst>
      <p:ext uri="{BB962C8B-B14F-4D97-AF65-F5344CB8AC3E}">
        <p14:creationId xmlns:p14="http://schemas.microsoft.com/office/powerpoint/2010/main" val="99829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00"/>
          </a:solidFill>
        </p:spPr>
        <p:txBody>
          <a:bodyPr/>
          <a:lstStyle/>
          <a:p>
            <a:r>
              <a:rPr lang="pl-PL" dirty="0" smtClean="0"/>
              <a:t>Cud w Kanie Galilejskiej</a:t>
            </a:r>
            <a:endParaRPr lang="pl-PL" dirty="0"/>
          </a:p>
        </p:txBody>
      </p:sp>
      <p:pic>
        <p:nvPicPr>
          <p:cNvPr id="4" name="Symbol zastępczy zawartości 3" descr="W Kanie Galilejskiej odbywało się wesele i była tam Matka Jezus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560840" cy="5040560"/>
          </a:xfrm>
          <a:prstGeom prst="rect">
            <a:avLst/>
          </a:prstGeom>
          <a:noFill/>
          <a:ln>
            <a:noFill/>
          </a:ln>
        </p:spPr>
      </p:pic>
    </p:spTree>
    <p:extLst>
      <p:ext uri="{BB962C8B-B14F-4D97-AF65-F5344CB8AC3E}">
        <p14:creationId xmlns:p14="http://schemas.microsoft.com/office/powerpoint/2010/main" val="31972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Tajemnica 2 Cud w Kanie Galilejskiej... - Sursum Corda - W Górę ..."/>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75656" y="188640"/>
            <a:ext cx="4968552" cy="6552727"/>
          </a:xfrm>
          <a:prstGeom prst="rect">
            <a:avLst/>
          </a:prstGeom>
          <a:noFill/>
          <a:ln w="12700">
            <a:solidFill>
              <a:schemeClr val="tx1"/>
            </a:solidFill>
          </a:ln>
        </p:spPr>
      </p:pic>
    </p:spTree>
    <p:extLst>
      <p:ext uri="{BB962C8B-B14F-4D97-AF65-F5344CB8AC3E}">
        <p14:creationId xmlns:p14="http://schemas.microsoft.com/office/powerpoint/2010/main" val="128872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solidFill>
            <a:srgbClr val="FFCC99"/>
          </a:solidFill>
        </p:spPr>
        <p:txBody>
          <a:bodyPr/>
          <a:lstStyle/>
          <a:p>
            <a:r>
              <a:rPr lang="pl-PL" dirty="0" smtClean="0"/>
              <a:t>W maju – miesiącu Matki Bożej, ludzie każdego dnia gromadzą się w kościele na nabożeństwie majowym, by okazać wdzięczność Maryi za troskę i miłość do każdego człowieka. Modlą się i śpiewając</a:t>
            </a:r>
            <a:r>
              <a:rPr lang="pl-PL" b="1" dirty="0" smtClean="0">
                <a:solidFill>
                  <a:srgbClr val="FF0000"/>
                </a:solidFill>
              </a:rPr>
              <a:t> litanię</a:t>
            </a:r>
            <a:r>
              <a:rPr lang="pl-PL" dirty="0" smtClean="0"/>
              <a:t>. W litanii zwracamy się do Matki Bożej różnymi, pięknymi określeniami</a:t>
            </a:r>
            <a:r>
              <a:rPr lang="pl-PL" b="1" dirty="0" smtClean="0">
                <a:solidFill>
                  <a:srgbClr val="00B050"/>
                </a:solidFill>
              </a:rPr>
              <a:t>: KRÓLOWO RODZIN,</a:t>
            </a:r>
            <a:r>
              <a:rPr lang="pl-PL" dirty="0" smtClean="0"/>
              <a:t> </a:t>
            </a:r>
            <a:r>
              <a:rPr lang="pl-PL" b="1" dirty="0" smtClean="0">
                <a:solidFill>
                  <a:srgbClr val="00B0F0"/>
                </a:solidFill>
              </a:rPr>
              <a:t>Królowo Apostołów, </a:t>
            </a:r>
            <a:r>
              <a:rPr lang="pl-PL" b="1" dirty="0" smtClean="0">
                <a:solidFill>
                  <a:srgbClr val="002060"/>
                </a:solidFill>
              </a:rPr>
              <a:t>Królowo Wszystkich Świętych, </a:t>
            </a:r>
            <a:r>
              <a:rPr lang="pl-PL" b="1" dirty="0" smtClean="0"/>
              <a:t>Królowo Pokoju</a:t>
            </a:r>
            <a:endParaRPr lang="pl-PL" b="1" dirty="0"/>
          </a:p>
        </p:txBody>
      </p:sp>
    </p:spTree>
    <p:extLst>
      <p:ext uri="{BB962C8B-B14F-4D97-AF65-F5344CB8AC3E}">
        <p14:creationId xmlns:p14="http://schemas.microsoft.com/office/powerpoint/2010/main" val="214178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Wyjaśnienie słowa: </a:t>
            </a:r>
            <a:r>
              <a:rPr lang="pl-PL" dirty="0" smtClean="0">
                <a:solidFill>
                  <a:srgbClr val="FF6699"/>
                </a:solidFill>
                <a:latin typeface="Arial Black" panose="020B0A04020102020204" pitchFamily="34" charset="0"/>
              </a:rPr>
              <a:t>litania</a:t>
            </a:r>
            <a:endParaRPr lang="pl-PL" dirty="0">
              <a:solidFill>
                <a:srgbClr val="FF6699"/>
              </a:solidFill>
              <a:latin typeface="Arial Black" panose="020B0A04020102020204" pitchFamily="34" charset="0"/>
            </a:endParaRPr>
          </a:p>
        </p:txBody>
      </p:sp>
      <p:sp>
        <p:nvSpPr>
          <p:cNvPr id="3" name="Symbol zastępczy zawartości 2"/>
          <p:cNvSpPr>
            <a:spLocks noGrp="1"/>
          </p:cNvSpPr>
          <p:nvPr>
            <p:ph idx="1"/>
          </p:nvPr>
        </p:nvSpPr>
        <p:spPr>
          <a:xfrm>
            <a:off x="323528" y="1340768"/>
            <a:ext cx="8363272" cy="4785395"/>
          </a:xfrm>
          <a:solidFill>
            <a:srgbClr val="FFCC99"/>
          </a:solidFill>
        </p:spPr>
        <p:txBody>
          <a:bodyPr/>
          <a:lstStyle/>
          <a:p>
            <a:r>
              <a:rPr lang="pl-PL" dirty="0"/>
              <a:t>Rodzice czasem mówią do nas: mój skarbie, moja rybko czy słoneczko... Mówią tak, bo nas kochają. My też bardzo kochamy Matkę Bożą, dlatego nazywamy Ją rożnymi imionami</a:t>
            </a:r>
            <a:br>
              <a:rPr lang="pl-PL" dirty="0"/>
            </a:br>
            <a:r>
              <a:rPr lang="pl-PL" dirty="0"/>
              <a:t> i prosimy, by modliła się za nami do Boga Ojca.</a:t>
            </a:r>
          </a:p>
          <a:p>
            <a:pPr algn="ctr"/>
            <a:r>
              <a:rPr lang="pl-PL" dirty="0">
                <a:solidFill>
                  <a:srgbClr val="FF0000"/>
                </a:solidFill>
              </a:rPr>
              <a:t>Taką modlitwę nazywamy </a:t>
            </a:r>
            <a:r>
              <a:rPr lang="pl-PL" b="1" dirty="0">
                <a:solidFill>
                  <a:srgbClr val="FF0000"/>
                </a:solidFill>
                <a:latin typeface="Arial" pitchFamily="34" charset="0"/>
                <a:cs typeface="Arial" pitchFamily="34" charset="0"/>
              </a:rPr>
              <a:t>litanią.</a:t>
            </a:r>
          </a:p>
          <a:p>
            <a:endParaRPr lang="pl-PL" dirty="0"/>
          </a:p>
        </p:txBody>
      </p:sp>
    </p:spTree>
    <p:extLst>
      <p:ext uri="{BB962C8B-B14F-4D97-AF65-F5344CB8AC3E}">
        <p14:creationId xmlns:p14="http://schemas.microsoft.com/office/powerpoint/2010/main" val="136578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KAPLICZKI MARYJNE</a:t>
            </a:r>
            <a:endParaRPr lang="pl-PL" dirty="0"/>
          </a:p>
        </p:txBody>
      </p:sp>
      <p:pic>
        <p:nvPicPr>
          <p:cNvPr id="4" name="Symbol zastępczy zawartości 3" descr="Kapliczka przydrożna w Celinach(świętokrzyskie) - zdjęcie ..."/>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784"/>
            <a:ext cx="3600400" cy="4968552"/>
          </a:xfrm>
          <a:prstGeom prst="rect">
            <a:avLst/>
          </a:prstGeom>
          <a:noFill/>
          <a:ln>
            <a:noFill/>
          </a:ln>
        </p:spPr>
      </p:pic>
      <p:pic>
        <p:nvPicPr>
          <p:cNvPr id="5" name="Obraz 4" descr="Parafia pw. Przemienienia Pańskiego w Garbowie"/>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2"/>
            <a:ext cx="3528392" cy="4896544"/>
          </a:xfrm>
          <a:prstGeom prst="rect">
            <a:avLst/>
          </a:prstGeom>
          <a:noFill/>
          <a:ln>
            <a:noFill/>
          </a:ln>
        </p:spPr>
      </p:pic>
    </p:spTree>
    <p:extLst>
      <p:ext uri="{BB962C8B-B14F-4D97-AF65-F5344CB8AC3E}">
        <p14:creationId xmlns:p14="http://schemas.microsoft.com/office/powerpoint/2010/main" val="48116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CC99"/>
          </a:solidFill>
        </p:spPr>
        <p:txBody>
          <a:bodyPr/>
          <a:lstStyle/>
          <a:p>
            <a:r>
              <a:rPr lang="pl-PL" dirty="0" smtClean="0"/>
              <a:t>Kapliczki narysowane przez dzieci</a:t>
            </a:r>
            <a:endParaRPr lang="pl-PL" dirty="0"/>
          </a:p>
        </p:txBody>
      </p:sp>
      <p:pic>
        <p:nvPicPr>
          <p:cNvPr id="4" name="Symbol zastępczy zawartości 3" descr="Okruszki liryki: Kapliczk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84784"/>
            <a:ext cx="4176464" cy="4876800"/>
          </a:xfrm>
          <a:prstGeom prst="rect">
            <a:avLst/>
          </a:prstGeom>
          <a:noFill/>
          <a:ln w="9525">
            <a:solidFill>
              <a:schemeClr val="tx1"/>
            </a:solidFill>
          </a:ln>
        </p:spPr>
      </p:pic>
      <p:pic>
        <p:nvPicPr>
          <p:cNvPr id="5" name="Obraz 4" descr="MDK | Krzyże i kapliczki Lubelszczyzny - sukces plastyczny naszych ..."/>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78238"/>
            <a:ext cx="3744416" cy="4876800"/>
          </a:xfrm>
          <a:prstGeom prst="rect">
            <a:avLst/>
          </a:prstGeom>
          <a:noFill/>
          <a:ln w="9525">
            <a:solidFill>
              <a:schemeClr val="tx1"/>
            </a:solidFill>
          </a:ln>
        </p:spPr>
      </p:pic>
    </p:spTree>
    <p:extLst>
      <p:ext uri="{BB962C8B-B14F-4D97-AF65-F5344CB8AC3E}">
        <p14:creationId xmlns:p14="http://schemas.microsoft.com/office/powerpoint/2010/main" val="269594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00"/>
          </a:solidFill>
        </p:spPr>
        <p:txBody>
          <a:bodyPr/>
          <a:lstStyle/>
          <a:p>
            <a:r>
              <a:rPr lang="pl-PL" dirty="0" smtClean="0"/>
              <a:t>Szczęść Boże!</a:t>
            </a:r>
            <a:endParaRPr lang="pl-PL" dirty="0"/>
          </a:p>
        </p:txBody>
      </p:sp>
      <p:sp>
        <p:nvSpPr>
          <p:cNvPr id="3" name="Symbol zastępczy zawartości 2"/>
          <p:cNvSpPr>
            <a:spLocks noGrp="1"/>
          </p:cNvSpPr>
          <p:nvPr>
            <p:ph idx="1"/>
          </p:nvPr>
        </p:nvSpPr>
        <p:spPr>
          <a:xfrm>
            <a:off x="457200" y="1600200"/>
            <a:ext cx="8579296" cy="5069160"/>
          </a:xfrm>
          <a:solidFill>
            <a:srgbClr val="FFCC99"/>
          </a:solidFill>
        </p:spPr>
        <p:txBody>
          <a:bodyPr>
            <a:normAutofit fontScale="92500" lnSpcReduction="10000"/>
          </a:bodyPr>
          <a:lstStyle/>
          <a:p>
            <a:r>
              <a:rPr lang="pl-PL" dirty="0" smtClean="0"/>
              <a:t>1. Witam Was wszystkich bardzo serdecznie.</a:t>
            </a:r>
          </a:p>
          <a:p>
            <a:r>
              <a:rPr lang="pl-PL" dirty="0" smtClean="0"/>
              <a:t>2. Przeczytaj treści katechezy. Ja wiem, że opowiadanie jest długie, ale warto je przeczytać. </a:t>
            </a:r>
          </a:p>
          <a:p>
            <a:r>
              <a:rPr lang="pl-PL" dirty="0" smtClean="0"/>
              <a:t>3. Obejrzyj i posłuchaj z Jasiem o kapliczkach maryjnych.</a:t>
            </a:r>
          </a:p>
          <a:p>
            <a:r>
              <a:rPr lang="pl-PL" dirty="0" smtClean="0"/>
              <a:t>4. Wykonaj polecenie z katechizmu t.53 -  str. 133. Dorysuj przy figurce piękne kwiaty dla Maryi </a:t>
            </a:r>
            <a:br>
              <a:rPr lang="pl-PL" dirty="0" smtClean="0"/>
            </a:br>
            <a:r>
              <a:rPr lang="pl-PL" dirty="0" smtClean="0"/>
              <a:t>i pokoloruj obrazek</a:t>
            </a:r>
            <a:r>
              <a:rPr lang="pl-PL" dirty="0" smtClean="0"/>
              <a:t>. Zdjęcie pracy wyślij do 01.05.20r.</a:t>
            </a:r>
            <a:endParaRPr lang="pl-PL" dirty="0" smtClean="0"/>
          </a:p>
          <a:p>
            <a:r>
              <a:rPr lang="pl-PL" dirty="0" smtClean="0"/>
              <a:t>5. Życzę miłej pracy! </a:t>
            </a:r>
            <a:r>
              <a:rPr lang="pl-PL" smtClean="0"/>
              <a:t>Szczęść </a:t>
            </a:r>
            <a:r>
              <a:rPr lang="pl-PL" smtClean="0"/>
              <a:t>Boże! </a:t>
            </a:r>
            <a:r>
              <a:rPr lang="pl-PL" dirty="0" smtClean="0"/>
              <a:t>Monika Piwowarczyk</a:t>
            </a:r>
            <a:endParaRPr lang="pl-PL" dirty="0"/>
          </a:p>
        </p:txBody>
      </p:sp>
    </p:spTree>
    <p:extLst>
      <p:ext uri="{BB962C8B-B14F-4D97-AF65-F5344CB8AC3E}">
        <p14:creationId xmlns:p14="http://schemas.microsoft.com/office/powerpoint/2010/main" val="364575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KAPLICZKA PRZYDROŻNA, olej na płótnie, 30x40cm - 7662573243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358264" cy="4525963"/>
          </a:xfrm>
          <a:prstGeom prst="rect">
            <a:avLst/>
          </a:prstGeom>
          <a:noFill/>
          <a:ln>
            <a:noFill/>
          </a:ln>
        </p:spPr>
      </p:pic>
      <p:pic>
        <p:nvPicPr>
          <p:cNvPr id="2054" name="Picture 6" descr="Przydrożne kapliczki w podkarpackim pejzażu - SP Dobry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376624"/>
            <a:ext cx="4032447" cy="524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2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zkoły Kolegium Zakonu Pijarów w Warszawie"/>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08912" cy="5904656"/>
          </a:xfrm>
          <a:prstGeom prst="rect">
            <a:avLst/>
          </a:prstGeom>
          <a:noFill/>
          <a:ln>
            <a:noFill/>
          </a:ln>
        </p:spPr>
      </p:pic>
    </p:spTree>
    <p:extLst>
      <p:ext uri="{BB962C8B-B14F-4D97-AF65-F5344CB8AC3E}">
        <p14:creationId xmlns:p14="http://schemas.microsoft.com/office/powerpoint/2010/main" val="222490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CC99"/>
          </a:solidFill>
        </p:spPr>
        <p:txBody>
          <a:bodyPr/>
          <a:lstStyle/>
          <a:p>
            <a:r>
              <a:rPr lang="pl-PL" dirty="0" smtClean="0"/>
              <a:t>ZAKOŃCZENIE:</a:t>
            </a:r>
            <a:endParaRPr lang="pl-PL" dirty="0"/>
          </a:p>
        </p:txBody>
      </p:sp>
      <p:sp>
        <p:nvSpPr>
          <p:cNvPr id="3" name="Symbol zastępczy zawartości 2"/>
          <p:cNvSpPr>
            <a:spLocks noGrp="1"/>
          </p:cNvSpPr>
          <p:nvPr>
            <p:ph idx="1"/>
          </p:nvPr>
        </p:nvSpPr>
        <p:spPr>
          <a:xfrm>
            <a:off x="457200" y="1600200"/>
            <a:ext cx="8291264" cy="4925144"/>
          </a:xfrm>
          <a:solidFill>
            <a:srgbClr val="FFCC99"/>
          </a:solidFill>
        </p:spPr>
        <p:txBody>
          <a:bodyPr/>
          <a:lstStyle/>
          <a:p>
            <a:r>
              <a:rPr lang="pl-PL" dirty="0" smtClean="0"/>
              <a:t>Matka Boża bardzo nas kocha, wysłuchuje naszych próśb i modli się za nas do swojego Syna.</a:t>
            </a:r>
          </a:p>
          <a:p>
            <a:r>
              <a:rPr lang="pl-PL" dirty="0" smtClean="0"/>
              <a:t>Co sprawia największą radość każdej mamie?</a:t>
            </a:r>
          </a:p>
          <a:p>
            <a:endParaRPr lang="pl-PL" dirty="0"/>
          </a:p>
          <a:p>
            <a:r>
              <a:rPr lang="pl-PL" dirty="0" smtClean="0"/>
              <a:t>Maryja cieszy się, gdy wykonujemy dobre uczynki. Każdy dobry uczynek jest jak kwiat ofiarowany Maryi.</a:t>
            </a:r>
            <a:endParaRPr lang="pl-PL" dirty="0"/>
          </a:p>
        </p:txBody>
      </p:sp>
    </p:spTree>
    <p:extLst>
      <p:ext uri="{BB962C8B-B14F-4D97-AF65-F5344CB8AC3E}">
        <p14:creationId xmlns:p14="http://schemas.microsoft.com/office/powerpoint/2010/main" val="284110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Kapliczka Matki Bożej filmik </a:t>
            </a:r>
            <a:r>
              <a:rPr lang="pl-PL" dirty="0" err="1" smtClean="0"/>
              <a:t>Mala</a:t>
            </a:r>
            <a:r>
              <a:rPr lang="pl-PL" dirty="0" smtClean="0"/>
              <a:t> Ru</a:t>
            </a:r>
            <a:endParaRPr lang="pl-PL" dirty="0"/>
          </a:p>
        </p:txBody>
      </p:sp>
      <p:sp>
        <p:nvSpPr>
          <p:cNvPr id="3" name="Symbol zastępczy zawartości 2"/>
          <p:cNvSpPr>
            <a:spLocks noGrp="1"/>
          </p:cNvSpPr>
          <p:nvPr>
            <p:ph idx="1"/>
          </p:nvPr>
        </p:nvSpPr>
        <p:spPr/>
        <p:txBody>
          <a:bodyPr/>
          <a:lstStyle/>
          <a:p>
            <a:r>
              <a:rPr lang="pl-PL" dirty="0" smtClean="0">
                <a:hlinkClick r:id="rId2"/>
              </a:rPr>
              <a:t>Przeczytaj razem z </a:t>
            </a:r>
            <a:r>
              <a:rPr lang="pl-PL" dirty="0">
                <a:hlinkClick r:id="rId2"/>
              </a:rPr>
              <a:t>J</a:t>
            </a:r>
            <a:r>
              <a:rPr lang="pl-PL" dirty="0" smtClean="0">
                <a:hlinkClick r:id="rId2"/>
              </a:rPr>
              <a:t>asiem </a:t>
            </a:r>
            <a:endParaRPr lang="pl-PL" dirty="0">
              <a:hlinkClick r:id="rId2"/>
            </a:endParaRPr>
          </a:p>
          <a:p>
            <a:r>
              <a:rPr lang="pl-PL" dirty="0" smtClean="0">
                <a:hlinkClick r:id="rId2"/>
              </a:rPr>
              <a:t>https://www.youtube.com/watch?v=cLVYN8Gjc2Y</a:t>
            </a:r>
            <a:endParaRPr lang="pl-PL" dirty="0"/>
          </a:p>
        </p:txBody>
      </p:sp>
      <p:pic>
        <p:nvPicPr>
          <p:cNvPr id="4" name="Obraz 3" descr="Kwiaty romantyczny wieczór - urzekajace róże w wazonie idealne dla ..."/>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212976"/>
            <a:ext cx="3384376" cy="3384376"/>
          </a:xfrm>
          <a:prstGeom prst="rect">
            <a:avLst/>
          </a:prstGeom>
          <a:noFill/>
          <a:ln>
            <a:noFill/>
          </a:ln>
        </p:spPr>
      </p:pic>
    </p:spTree>
    <p:extLst>
      <p:ext uri="{BB962C8B-B14F-4D97-AF65-F5344CB8AC3E}">
        <p14:creationId xmlns:p14="http://schemas.microsoft.com/office/powerpoint/2010/main" val="204258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7C80"/>
          </a:solidFill>
        </p:spPr>
        <p:txBody>
          <a:bodyPr/>
          <a:lstStyle/>
          <a:p>
            <a:r>
              <a:rPr lang="pl-PL" dirty="0" smtClean="0"/>
              <a:t>Zadanie dla chętnych</a:t>
            </a:r>
            <a:endParaRPr lang="pl-PL" dirty="0"/>
          </a:p>
        </p:txBody>
      </p:sp>
      <p:sp>
        <p:nvSpPr>
          <p:cNvPr id="3" name="Symbol zastępczy zawartości 2"/>
          <p:cNvSpPr>
            <a:spLocks noGrp="1"/>
          </p:cNvSpPr>
          <p:nvPr>
            <p:ph idx="1"/>
          </p:nvPr>
        </p:nvSpPr>
        <p:spPr>
          <a:solidFill>
            <a:srgbClr val="FFCC99"/>
          </a:solidFill>
        </p:spPr>
        <p:txBody>
          <a:bodyPr/>
          <a:lstStyle/>
          <a:p>
            <a:r>
              <a:rPr lang="pl-PL" dirty="0" smtClean="0"/>
              <a:t>Narysuj na kartce A4 piękną kapliczkę maryjną i ozdób ją.</a:t>
            </a:r>
          </a:p>
          <a:p>
            <a:r>
              <a:rPr lang="pl-PL" dirty="0" smtClean="0"/>
              <a:t>Prześlij zdjęcie </a:t>
            </a:r>
            <a:r>
              <a:rPr lang="pl-PL" smtClean="0"/>
              <a:t>do 05.05.20r</a:t>
            </a:r>
            <a:r>
              <a:rPr lang="pl-PL" dirty="0" smtClean="0"/>
              <a:t>. Na pocztę służbową.</a:t>
            </a:r>
          </a:p>
          <a:p>
            <a:r>
              <a:rPr lang="pl-PL" dirty="0" smtClean="0"/>
              <a:t>Pozdrawiam Monika Piwowarczyk</a:t>
            </a:r>
            <a:endParaRPr lang="pl-PL" dirty="0"/>
          </a:p>
        </p:txBody>
      </p:sp>
    </p:spTree>
    <p:extLst>
      <p:ext uri="{BB962C8B-B14F-4D97-AF65-F5344CB8AC3E}">
        <p14:creationId xmlns:p14="http://schemas.microsoft.com/office/powerpoint/2010/main" val="31119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7C80"/>
          </a:solidFill>
        </p:spPr>
        <p:txBody>
          <a:bodyPr/>
          <a:lstStyle/>
          <a:p>
            <a:r>
              <a:rPr lang="pl-PL" dirty="0" smtClean="0"/>
              <a:t>Modlitwa: </a:t>
            </a:r>
            <a:endParaRPr lang="pl-PL" dirty="0"/>
          </a:p>
        </p:txBody>
      </p:sp>
      <p:sp>
        <p:nvSpPr>
          <p:cNvPr id="3" name="Symbol zastępczy zawartości 2"/>
          <p:cNvSpPr>
            <a:spLocks noGrp="1"/>
          </p:cNvSpPr>
          <p:nvPr>
            <p:ph idx="1"/>
          </p:nvPr>
        </p:nvSpPr>
        <p:spPr>
          <a:xfrm>
            <a:off x="457200" y="1600200"/>
            <a:ext cx="8291264" cy="4997152"/>
          </a:xfrm>
          <a:solidFill>
            <a:srgbClr val="FFCC99"/>
          </a:solidFill>
        </p:spPr>
        <p:txBody>
          <a:bodyPr>
            <a:normAutofit fontScale="77500" lnSpcReduction="20000"/>
          </a:bodyPr>
          <a:lstStyle/>
          <a:p>
            <a:r>
              <a:rPr lang="pl-PL" dirty="0" smtClean="0"/>
              <a:t>Śpiew piosenki: Ona powiedziała tak. Arka Noego </a:t>
            </a:r>
          </a:p>
          <a:p>
            <a:r>
              <a:rPr lang="pl-PL" dirty="0" smtClean="0"/>
              <a:t>Ref: Tak, tak, tak ona powiedziała tak 2x</a:t>
            </a:r>
          </a:p>
          <a:p>
            <a:r>
              <a:rPr lang="pl-PL" dirty="0" smtClean="0"/>
              <a:t>1. Kim jest ta i kto to jest.</a:t>
            </a:r>
          </a:p>
          <a:p>
            <a:r>
              <a:rPr lang="pl-PL" dirty="0" smtClean="0"/>
              <a:t>Bogu spodobała się, najukochańsza ze wszystkich </a:t>
            </a:r>
            <a:r>
              <a:rPr lang="pl-PL" dirty="0"/>
              <a:t>m</a:t>
            </a:r>
            <a:r>
              <a:rPr lang="pl-PL" dirty="0" smtClean="0"/>
              <a:t>am Zbawiciela urodziła nam.</a:t>
            </a:r>
          </a:p>
          <a:p>
            <a:r>
              <a:rPr lang="pl-PL" dirty="0" smtClean="0"/>
              <a:t>Kto Ducha Ma, ten mówi tak, mówi tak Kto Ducha ma mówi tak, tak</a:t>
            </a:r>
          </a:p>
          <a:p>
            <a:r>
              <a:rPr lang="pl-PL" dirty="0" smtClean="0"/>
              <a:t>2 Bóg na mamę wybrał sobie,</a:t>
            </a:r>
          </a:p>
          <a:p>
            <a:r>
              <a:rPr lang="pl-PL" dirty="0" smtClean="0"/>
              <a:t>Najpiękniejszą ze wszystkich kobiet.</a:t>
            </a:r>
          </a:p>
          <a:p>
            <a:r>
              <a:rPr lang="pl-PL" dirty="0"/>
              <a:t> </a:t>
            </a:r>
            <a:r>
              <a:rPr lang="pl-PL" dirty="0" smtClean="0"/>
              <a:t>Bóg ma gust On się zna wiedział, która powie tak.</a:t>
            </a:r>
          </a:p>
          <a:p>
            <a:endParaRPr lang="pl-PL" dirty="0"/>
          </a:p>
          <a:p>
            <a:endParaRPr lang="pl-PL" dirty="0" smtClean="0"/>
          </a:p>
          <a:p>
            <a:r>
              <a:rPr lang="pl-PL" dirty="0">
                <a:hlinkClick r:id="rId2"/>
              </a:rPr>
              <a:t>https://www.youtube.com/watch?v=lAFbCEsIDbQ</a:t>
            </a:r>
            <a:endParaRPr lang="pl-PL" dirty="0"/>
          </a:p>
        </p:txBody>
      </p:sp>
    </p:spTree>
    <p:extLst>
      <p:ext uri="{BB962C8B-B14F-4D97-AF65-F5344CB8AC3E}">
        <p14:creationId xmlns:p14="http://schemas.microsoft.com/office/powerpoint/2010/main" val="241306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Wprowadzenie: </a:t>
            </a:r>
            <a:endParaRPr lang="pl-PL" dirty="0"/>
          </a:p>
        </p:txBody>
      </p:sp>
      <p:sp>
        <p:nvSpPr>
          <p:cNvPr id="3" name="Symbol zastępczy zawartości 2"/>
          <p:cNvSpPr>
            <a:spLocks noGrp="1"/>
          </p:cNvSpPr>
          <p:nvPr>
            <p:ph idx="1"/>
          </p:nvPr>
        </p:nvSpPr>
        <p:spPr>
          <a:solidFill>
            <a:srgbClr val="FFCC99"/>
          </a:solidFill>
        </p:spPr>
        <p:txBody>
          <a:bodyPr/>
          <a:lstStyle/>
          <a:p>
            <a:r>
              <a:rPr lang="pl-PL" dirty="0" smtClean="0"/>
              <a:t>W </a:t>
            </a:r>
            <a:r>
              <a:rPr lang="pl-PL" dirty="0"/>
              <a:t>m</a:t>
            </a:r>
            <a:r>
              <a:rPr lang="pl-PL" dirty="0" smtClean="0"/>
              <a:t>aju cała przyroda budzi się do życia. Rozkwitają kolorowe pąki kwiatów, zieleni się trawa, coraz głośniej słychać śpiew ptaków, słońce coraz mocniej grzeje. Maj jest najpiękniejszym miesiącem w ciągu roku. Dlatego ludzie wybrali go na miesiąc poświęcony Maryi.</a:t>
            </a:r>
            <a:endParaRPr lang="pl-PL" dirty="0"/>
          </a:p>
        </p:txBody>
      </p:sp>
    </p:spTree>
    <p:extLst>
      <p:ext uri="{BB962C8B-B14F-4D97-AF65-F5344CB8AC3E}">
        <p14:creationId xmlns:p14="http://schemas.microsoft.com/office/powerpoint/2010/main" val="204335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CC99"/>
          </a:solidFill>
        </p:spPr>
        <p:txBody>
          <a:bodyPr>
            <a:normAutofit/>
          </a:bodyPr>
          <a:lstStyle/>
          <a:p>
            <a:r>
              <a:rPr lang="pl-PL" sz="3600" dirty="0" smtClean="0">
                <a:solidFill>
                  <a:srgbClr val="FF0000"/>
                </a:solidFill>
                <a:latin typeface="Arial Black" panose="020B0A04020102020204" pitchFamily="34" charset="0"/>
              </a:rPr>
              <a:t>MAJ TO…….</a:t>
            </a:r>
            <a:endParaRPr lang="pl-PL" sz="3600" dirty="0">
              <a:solidFill>
                <a:srgbClr val="FF0000"/>
              </a:solidFill>
              <a:latin typeface="Arial Black" panose="020B0A04020102020204" pitchFamily="34" charset="0"/>
            </a:endParaRPr>
          </a:p>
        </p:txBody>
      </p:sp>
      <p:sp>
        <p:nvSpPr>
          <p:cNvPr id="3" name="Symbol zastępczy zawartości 2"/>
          <p:cNvSpPr>
            <a:spLocks noGrp="1"/>
          </p:cNvSpPr>
          <p:nvPr>
            <p:ph idx="1"/>
          </p:nvPr>
        </p:nvSpPr>
        <p:spPr>
          <a:solidFill>
            <a:srgbClr val="FFFF00"/>
          </a:solidFill>
        </p:spPr>
        <p:txBody>
          <a:bodyPr>
            <a:normAutofit lnSpcReduction="10000"/>
          </a:bodyPr>
          <a:lstStyle/>
          <a:p>
            <a:r>
              <a:rPr lang="pl-PL" dirty="0">
                <a:solidFill>
                  <a:srgbClr val="FF0000"/>
                </a:solidFill>
                <a:latin typeface="Arial Black" panose="020B0A04020102020204" pitchFamily="34" charset="0"/>
              </a:rPr>
              <a:t>Maj to miesiąc Bożej Matki</a:t>
            </a:r>
          </a:p>
          <a:p>
            <a:r>
              <a:rPr lang="pl-PL" dirty="0">
                <a:solidFill>
                  <a:srgbClr val="FF0000"/>
                </a:solidFill>
                <a:latin typeface="Arial Black" panose="020B0A04020102020204" pitchFamily="34" charset="0"/>
              </a:rPr>
              <a:t>Dla niej w maju kwitną kwiatki.</a:t>
            </a:r>
          </a:p>
          <a:p>
            <a:r>
              <a:rPr lang="pl-PL" dirty="0">
                <a:solidFill>
                  <a:srgbClr val="FF0000"/>
                </a:solidFill>
                <a:latin typeface="Arial Black" panose="020B0A04020102020204" pitchFamily="34" charset="0"/>
              </a:rPr>
              <a:t>Dla Niej w maju ziemia cała</a:t>
            </a:r>
          </a:p>
          <a:p>
            <a:r>
              <a:rPr lang="pl-PL" dirty="0">
                <a:solidFill>
                  <a:srgbClr val="FF0000"/>
                </a:solidFill>
                <a:latin typeface="Arial Black" panose="020B0A04020102020204" pitchFamily="34" charset="0"/>
              </a:rPr>
              <a:t>w piękną zieleń się przybrała.</a:t>
            </a:r>
          </a:p>
          <a:p>
            <a:r>
              <a:rPr lang="pl-PL" b="1" dirty="0">
                <a:solidFill>
                  <a:srgbClr val="00B050"/>
                </a:solidFill>
                <a:latin typeface="Arial Black" panose="020B0A04020102020204" pitchFamily="34" charset="0"/>
              </a:rPr>
              <a:t>Aniołowie święci w niebie</a:t>
            </a:r>
          </a:p>
          <a:p>
            <a:r>
              <a:rPr lang="pl-PL" b="1" dirty="0">
                <a:solidFill>
                  <a:srgbClr val="00B050"/>
                </a:solidFill>
                <a:latin typeface="Arial Black" panose="020B0A04020102020204" pitchFamily="34" charset="0"/>
              </a:rPr>
              <a:t>zawsze Matko chwalą Ciebie</a:t>
            </a:r>
          </a:p>
          <a:p>
            <a:r>
              <a:rPr lang="pl-PL" b="1" dirty="0">
                <a:solidFill>
                  <a:srgbClr val="00B050"/>
                </a:solidFill>
                <a:latin typeface="Arial Black" panose="020B0A04020102020204" pitchFamily="34" charset="0"/>
              </a:rPr>
              <a:t>I ja także głos swój wznoszę</a:t>
            </a:r>
          </a:p>
          <a:p>
            <a:r>
              <a:rPr lang="pl-PL" b="1" dirty="0">
                <a:solidFill>
                  <a:srgbClr val="00B050"/>
                </a:solidFill>
                <a:latin typeface="Arial Black" panose="020B0A04020102020204" pitchFamily="34" charset="0"/>
              </a:rPr>
              <a:t>O opiekę Twoją proszę.</a:t>
            </a:r>
          </a:p>
          <a:p>
            <a:endParaRPr lang="pl-PL" dirty="0"/>
          </a:p>
        </p:txBody>
      </p:sp>
    </p:spTree>
    <p:extLst>
      <p:ext uri="{BB962C8B-B14F-4D97-AF65-F5344CB8AC3E}">
        <p14:creationId xmlns:p14="http://schemas.microsoft.com/office/powerpoint/2010/main" val="374451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CC99"/>
          </a:solidFill>
        </p:spPr>
        <p:txBody>
          <a:bodyPr/>
          <a:lstStyle/>
          <a:p>
            <a:r>
              <a:rPr lang="pl-PL" dirty="0" smtClean="0"/>
              <a:t>Opowiadanie: Klejnoty Matki Bożej</a:t>
            </a:r>
            <a:endParaRPr lang="pl-PL" dirty="0"/>
          </a:p>
        </p:txBody>
      </p:sp>
      <p:sp>
        <p:nvSpPr>
          <p:cNvPr id="3" name="Symbol zastępczy zawartości 2"/>
          <p:cNvSpPr>
            <a:spLocks noGrp="1"/>
          </p:cNvSpPr>
          <p:nvPr>
            <p:ph idx="1"/>
          </p:nvPr>
        </p:nvSpPr>
        <p:spPr>
          <a:xfrm>
            <a:off x="395536" y="1268760"/>
            <a:ext cx="8352928" cy="5184576"/>
          </a:xfrm>
          <a:noFill/>
        </p:spPr>
        <p:txBody>
          <a:bodyPr>
            <a:normAutofit fontScale="85000" lnSpcReduction="20000"/>
          </a:bodyPr>
          <a:lstStyle/>
          <a:p>
            <a:r>
              <a:rPr lang="pl-PL" dirty="0"/>
              <a:t>     Wiosna nabrzmiała już słońcem. Majowe dni </a:t>
            </a:r>
            <a:r>
              <a:rPr lang="pl-PL" dirty="0" smtClean="0"/>
              <a:t/>
            </a:r>
            <a:br>
              <a:rPr lang="pl-PL" dirty="0" smtClean="0"/>
            </a:br>
            <a:r>
              <a:rPr lang="pl-PL" dirty="0" smtClean="0"/>
              <a:t>i </a:t>
            </a:r>
            <a:r>
              <a:rPr lang="pl-PL" dirty="0"/>
              <a:t>wieczory pełne były zapachów i niezliczonych dźwięków. Naokoło spośród traw, drzew i krzewów dochodziły bzyczenia, ćwierkania i przekomarzania. Naprawdę przyjemnie było wygrzewać się i spacerować podziwiając kolorowy świat. Ale kto nie wsłuchiwał się uważnie w wiosenne odgłosy i nie obserwował wnikliwie roślin, nie wiedział, że pomiędzy nimi toczyły się brzydkie kłótnie. Na łące </a:t>
            </a:r>
            <a:r>
              <a:rPr lang="pl-PL" b="1" dirty="0">
                <a:solidFill>
                  <a:srgbClr val="FF0000"/>
                </a:solidFill>
              </a:rPr>
              <a:t>polne róże, </a:t>
            </a:r>
            <a:r>
              <a:rPr lang="pl-PL" dirty="0"/>
              <a:t>które wyglądały delikatnie i uroczo, pokrzykiwały skrzeczącymi głosami na inne, mniej okazałe kwiaty: - Rozsuńcie się! Nie widzicie, że ktoś nadchodzi, żeby nas podziwiać?</a:t>
            </a:r>
          </a:p>
          <a:p>
            <a:r>
              <a:rPr lang="pl-PL" dirty="0"/>
              <a:t>     - Aha! Akurat! - piskliwie zakrzyczały </a:t>
            </a:r>
            <a:r>
              <a:rPr lang="pl-PL" b="1" dirty="0">
                <a:solidFill>
                  <a:srgbClr val="0070C0"/>
                </a:solidFill>
              </a:rPr>
              <a:t>niezapominajki </a:t>
            </a:r>
            <a:r>
              <a:rPr lang="pl-PL" dirty="0"/>
              <a:t>- To my jesteśmy bohaterkami maja! To nami się zachwycają!</a:t>
            </a:r>
          </a:p>
          <a:p>
            <a:endParaRPr lang="pl-PL" dirty="0"/>
          </a:p>
        </p:txBody>
      </p:sp>
    </p:spTree>
    <p:extLst>
      <p:ext uri="{BB962C8B-B14F-4D97-AF65-F5344CB8AC3E}">
        <p14:creationId xmlns:p14="http://schemas.microsoft.com/office/powerpoint/2010/main" val="258858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323528" y="260648"/>
            <a:ext cx="8568952" cy="6408712"/>
          </a:xfrm>
        </p:spPr>
        <p:txBody>
          <a:bodyPr>
            <a:normAutofit fontScale="70000" lnSpcReduction="20000"/>
          </a:bodyPr>
          <a:lstStyle/>
          <a:p>
            <a:r>
              <a:rPr lang="pl-PL" dirty="0"/>
              <a:t>- Dobra, dobra. Gadajcie sobie co chcecie, a i tak najważniejsze na łące jesteśmy my - burknęły </a:t>
            </a:r>
            <a:r>
              <a:rPr lang="pl-PL" b="1" dirty="0">
                <a:solidFill>
                  <a:srgbClr val="00B050"/>
                </a:solidFill>
              </a:rPr>
              <a:t>rozmaite zioła</a:t>
            </a:r>
            <a:r>
              <a:rPr lang="pl-PL" dirty="0"/>
              <a:t>, których kwiaty rozsiewały słodki miodowy zapach. Po chwili do awantury przyłączyły się bujne trawy, a nawet chwasty, które ustroiły się w strzępiaste różowe czuprynki. Tymczasem widoczna z daleka postać stanęła na łące. Właściwie trudno powiedzieć, że stanęła. Raczej delikatnie przesunęła się nad ziemią wypatrując czegoś pośród rozgorączkowanych roślin. Wreszcie wzrok jej padł na drobniutkie białe kwiatki ledwo widoczne pośród przepychu innych kwiatów i ziół. Delikatnie musnęła je dłonią i zagarnąwszy w błękitną chustę, odpłynęła w stronę błyszczącego w oddali lustra wody. Był to rozległy zielonooki staw, na którym kołysały się przepyszne kaczeńce i lilie wodne. To one tu wszystkimi rządziły. Inne rośliny posłusznie wypełniały ich polecenia, bo były po prostu mniej okazałe i dlatego bardzo nieśmiałe. Zamiast więc stawać w zawody z tymi, którymi zachwycali się artyści i zakochane pary, wolały sobie po cichutku rosnąć. Tak jak te maciupeńkie roślinki kołyszące się tuż przy brzegu. Wyciągały spomiędzy rzęsy wodnej niepozorne łebki, żeby pochwycić życiodajny promień słońca. Tylko ono było dla nich ważne. - Jest piękne i dobre - zwykły mawiać - żyjemy tylko dzięki niemu.</a:t>
            </a:r>
          </a:p>
          <a:p>
            <a:endParaRPr lang="pl-PL" dirty="0"/>
          </a:p>
        </p:txBody>
      </p:sp>
    </p:spTree>
    <p:extLst>
      <p:ext uri="{BB962C8B-B14F-4D97-AF65-F5344CB8AC3E}">
        <p14:creationId xmlns:p14="http://schemas.microsoft.com/office/powerpoint/2010/main" val="51488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07504" y="188640"/>
            <a:ext cx="9036496" cy="6480448"/>
          </a:xfrm>
        </p:spPr>
        <p:txBody>
          <a:bodyPr>
            <a:normAutofit fontScale="70000" lnSpcReduction="20000"/>
          </a:bodyPr>
          <a:lstStyle/>
          <a:p>
            <a:r>
              <a:rPr lang="pl-PL" dirty="0"/>
              <a:t>     - Macie słuszność. Dlatego umieszczę was bliżej niego - postać, która uważnie przysłuchiwała się wszystkiemu, co działo się na świecie, przeniosła malutkie wodne roślinki w zagłębienie swojej błękitnej chusty. Następnie rozejrzała się po okolicy i ruszyła w stronę domku z czerwonym dachem. Przystanęła za świeżo pomalowanym płotem i omiotła wzrokiem przydomowy ogródek. A tam akurat odbywała się rewia mody. Na klombach przechadzały się </a:t>
            </a:r>
            <a:r>
              <a:rPr lang="pl-PL" b="1" dirty="0">
                <a:solidFill>
                  <a:srgbClr val="FFC000"/>
                </a:solidFill>
                <a:latin typeface="Arial Black" panose="020B0A04020102020204" pitchFamily="34" charset="0"/>
              </a:rPr>
              <a:t>bratki</a:t>
            </a:r>
            <a:r>
              <a:rPr lang="pl-PL" dirty="0"/>
              <a:t> prezentując swoje niezwykłe stroje. Żadne kwiaty nie mogły pochwalić się tak wieloma odcieniami, kolorami i gatunkami wytwornych materii. Nie miały ani tylu aksamitnych fioletowych i bordowych kubraczków ze złotymi guziczkami, ani liliowo błękitnych zwiewnych sukien, ani białych sportowych wdzianek z granatowymi wypustkami. Na pobliskich rabatkach </a:t>
            </a:r>
            <a:r>
              <a:rPr lang="pl-PL" b="1" dirty="0">
                <a:solidFill>
                  <a:srgbClr val="7030A0"/>
                </a:solidFill>
              </a:rPr>
              <a:t>stokrotki z szafirkami </a:t>
            </a:r>
            <a:r>
              <a:rPr lang="pl-PL" dirty="0"/>
              <a:t>demonstrowały plażowe sukienki, a </a:t>
            </a:r>
            <a:r>
              <a:rPr lang="pl-PL" dirty="0">
                <a:solidFill>
                  <a:srgbClr val="FFC000"/>
                </a:solidFill>
                <a:latin typeface="Arial Black" panose="020B0A04020102020204" pitchFamily="34" charset="0"/>
              </a:rPr>
              <a:t>narcyzy i żonkile </a:t>
            </a:r>
            <a:r>
              <a:rPr lang="pl-PL" dirty="0"/>
              <a:t>wykwintne garnitury. W zacienionej części ogródka, tam gdzie zwykle utrzymywała się wilgoć, trwała natomiast parada najmodniejszych zapachów. Rozsiewały tu swoje słodkie aromaty bzy, </a:t>
            </a:r>
            <a:r>
              <a:rPr lang="pl-PL" b="1" dirty="0">
                <a:solidFill>
                  <a:srgbClr val="FF0000"/>
                </a:solidFill>
              </a:rPr>
              <a:t>konwalie i groszek pachnący</a:t>
            </a:r>
            <a:r>
              <a:rPr lang="pl-PL" dirty="0"/>
              <a:t>. Trudno było się zdecydować, czy bardziej podziwiać ogrodowe piękności, czy ulec unoszącej się wokół woni naturalnych perfum. Delikatna postać, która obserwowała ogród nie miała jednak żadnych wątpliwości. Pochyliła się i odgarnęła rosnące pod płotem zielsko. Jej jasnym oczom ukazała się kępka pomarańczowych kwiatuszków wtulonych pomiędzy seledynowe listki. Pachniały miodem i wyglądały jak kawałki bursztynu. Wy też - powiedziała śpiewnym głosem postać i ukryła je w fałdach swojej chusty.</a:t>
            </a:r>
          </a:p>
          <a:p>
            <a:endParaRPr lang="pl-PL" dirty="0"/>
          </a:p>
        </p:txBody>
      </p:sp>
    </p:spTree>
    <p:extLst>
      <p:ext uri="{BB962C8B-B14F-4D97-AF65-F5344CB8AC3E}">
        <p14:creationId xmlns:p14="http://schemas.microsoft.com/office/powerpoint/2010/main" val="427656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600" dirty="0"/>
              <a:t>Nazajutrz mieszkańcy wioski podążali do kapliczki z figurą Maryi stojącej na wzgórzu.</a:t>
            </a:r>
          </a:p>
        </p:txBody>
      </p:sp>
      <p:sp>
        <p:nvSpPr>
          <p:cNvPr id="3" name="Symbol zastępczy zawartości 2"/>
          <p:cNvSpPr>
            <a:spLocks noGrp="1"/>
          </p:cNvSpPr>
          <p:nvPr>
            <p:ph idx="1"/>
          </p:nvPr>
        </p:nvSpPr>
        <p:spPr>
          <a:xfrm>
            <a:off x="457200" y="1600200"/>
            <a:ext cx="8291264" cy="4853136"/>
          </a:xfrm>
        </p:spPr>
        <p:txBody>
          <a:bodyPr>
            <a:normAutofit fontScale="62500" lnSpcReduction="20000"/>
          </a:bodyPr>
          <a:lstStyle/>
          <a:p>
            <a:r>
              <a:rPr lang="pl-PL" dirty="0"/>
              <a:t>     </a:t>
            </a:r>
            <a:r>
              <a:rPr lang="pl-PL" dirty="0" smtClean="0"/>
              <a:t>Kobiety </a:t>
            </a:r>
            <a:r>
              <a:rPr lang="pl-PL" dirty="0"/>
              <a:t>i dziewczynki niosły naręcza najpiękniejszych kwiatów i ziół, z których zamierzały </a:t>
            </a:r>
            <a:r>
              <a:rPr lang="pl-PL" b="1" dirty="0">
                <a:solidFill>
                  <a:srgbClr val="FF0000"/>
                </a:solidFill>
              </a:rPr>
              <a:t>upleść wieniec dla Matki Bożej. </a:t>
            </a:r>
            <a:r>
              <a:rPr lang="pl-PL" dirty="0"/>
              <a:t>Mężczyźni i chłopcy szli nieco z tyłu prowadząc księdza, który miał poświęcić tę nowo wybudowaną kapliczkę. Kiedy pochód zatrzymał się przed bielonymi kolumienkami, wszystkich opanowało zdumienie. Od figury bił bowiem niezwykły blask. Dopiero po chwili ludzie dostrzegli jego źródło. Oto na głowie Najświętszej Maryi Panny lśniła cudowna korona wysadzana perłami, szmaragdami i bursztynami. Skąd mógł wziąć się tak drogocenny klejnot na lej skroniach? - Ależ to nie korona, to wieniec upleciony z białych kwiatków łąkowych i żółtych ogrodowych - zakrzyknęła mała dziewczynka klaszcząc w ręce. - A tam pomiędzy nimi są seledynowe kuleczki, rosnące na brzegu naszego stawu -śmiało się radośnie dziecko. Rzeczywiście, dopiero teraz dorośli popatrzyli na Maryję oczami dziewczynki. I przekonali się, że Matka Boża najbardziej kocha to, co niewidoczne dla ich oczu. </a:t>
            </a:r>
            <a:r>
              <a:rPr lang="pl-PL" b="1" dirty="0">
                <a:solidFill>
                  <a:srgbClr val="FF6699"/>
                </a:solidFill>
                <a:latin typeface="Arial Black" panose="020B0A04020102020204" pitchFamily="34" charset="0"/>
              </a:rPr>
              <a:t>- Tak to prawda, w Jej koronie prawdziwymi klejnotami są pokora, skromność i posłuszeństwo -powiedział ksiądz rozpoczynając nabożeństwo.</a:t>
            </a:r>
          </a:p>
          <a:p>
            <a:endParaRPr lang="pl-PL" dirty="0"/>
          </a:p>
        </p:txBody>
      </p:sp>
    </p:spTree>
    <p:extLst>
      <p:ext uri="{BB962C8B-B14F-4D97-AF65-F5344CB8AC3E}">
        <p14:creationId xmlns:p14="http://schemas.microsoft.com/office/powerpoint/2010/main" val="298953781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798</Words>
  <Application>Microsoft Office PowerPoint</Application>
  <PresentationFormat>Pokaz na ekranie (4:3)</PresentationFormat>
  <Paragraphs>65</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Motyw pakietu Office</vt:lpstr>
      <vt:lpstr>Katecheza 8</vt:lpstr>
      <vt:lpstr>Szczęść Boże!</vt:lpstr>
      <vt:lpstr>Modlitwa: </vt:lpstr>
      <vt:lpstr>Wprowadzenie: </vt:lpstr>
      <vt:lpstr>MAJ TO…….</vt:lpstr>
      <vt:lpstr>Opowiadanie: Klejnoty Matki Bożej</vt:lpstr>
      <vt:lpstr>Prezentacja programu PowerPoint</vt:lpstr>
      <vt:lpstr>Prezentacja programu PowerPoint</vt:lpstr>
      <vt:lpstr>Nazajutrz mieszkańcy wioski podążali do kapliczki z figurą Maryi stojącej na wzgórzu.</vt:lpstr>
      <vt:lpstr>Wieniec z kwiatów dla Maryi</vt:lpstr>
      <vt:lpstr>Kwiaty, o których mowa jest  w opowiadaniu</vt:lpstr>
      <vt:lpstr>ROZWINIĘCIE – TO MÓWI PAN.</vt:lpstr>
      <vt:lpstr>Prezentacja programu PowerPoint</vt:lpstr>
      <vt:lpstr>Cud w Kanie Galilejskiej</vt:lpstr>
      <vt:lpstr>Prezentacja programu PowerPoint</vt:lpstr>
      <vt:lpstr>Prezentacja programu PowerPoint</vt:lpstr>
      <vt:lpstr>Wyjaśnienie słowa: litania</vt:lpstr>
      <vt:lpstr>KAPLICZKI MARYJNE</vt:lpstr>
      <vt:lpstr>Kapliczki narysowane przez dzieci</vt:lpstr>
      <vt:lpstr>Prezentacja programu PowerPoint</vt:lpstr>
      <vt:lpstr>Prezentacja programu PowerPoint</vt:lpstr>
      <vt:lpstr>ZAKOŃCZENIE:</vt:lpstr>
      <vt:lpstr>Kapliczka Matki Bożej filmik Mala Ru</vt:lpstr>
      <vt:lpstr>Zadanie dla chętnych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Katecheza 11</dc:title>
  <dc:creator>User</dc:creator>
  <cp:lastModifiedBy>User</cp:lastModifiedBy>
  <cp:revision>12</cp:revision>
  <dcterms:created xsi:type="dcterms:W3CDTF">2020-04-24T06:26:53Z</dcterms:created>
  <dcterms:modified xsi:type="dcterms:W3CDTF">2020-04-27T15:59:16Z</dcterms:modified>
</cp:coreProperties>
</file>