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01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33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68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0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48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623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50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54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53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946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21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9B414-00D6-40C8-8B50-35AECFBAB8D5}" type="datetimeFigureOut">
              <a:rPr lang="pl-PL" smtClean="0"/>
              <a:t>13.04.2020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16F-8DC8-493A-93B1-1E4B62B5A3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50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3CRC0XsG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130425"/>
            <a:ext cx="7702624" cy="1010543"/>
          </a:xfrm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Katecheza 6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3140968"/>
            <a:ext cx="7272808" cy="2664296"/>
          </a:xfrm>
          <a:solidFill>
            <a:srgbClr val="FF0000"/>
          </a:solidFill>
        </p:spPr>
        <p:txBody>
          <a:bodyPr/>
          <a:lstStyle/>
          <a:p>
            <a:endParaRPr lang="pl-PL" b="1" u="sng" dirty="0" smtClean="0">
              <a:solidFill>
                <a:schemeClr val="tx1"/>
              </a:solidFill>
            </a:endParaRPr>
          </a:p>
          <a:p>
            <a:r>
              <a:rPr lang="pl-PL" b="1" u="sng" dirty="0" smtClean="0">
                <a:solidFill>
                  <a:schemeClr val="tx1"/>
                </a:solidFill>
              </a:rPr>
              <a:t>TEMAT</a:t>
            </a:r>
            <a:r>
              <a:rPr lang="pl-PL" b="1" u="sng" dirty="0">
                <a:solidFill>
                  <a:schemeClr val="tx1"/>
                </a:solidFill>
              </a:rPr>
              <a:t>: Cieszymy się z radości zmartwychwstania Pana Jezusa</a:t>
            </a:r>
            <a:r>
              <a:rPr lang="pl-PL" b="1" dirty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249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4320480" cy="619268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dirty="0" smtClean="0">
              <a:solidFill>
                <a:srgbClr val="FF0000"/>
              </a:solidFill>
              <a:latin typeface="Britannic Bold" panose="020B0903060703020204" pitchFamily="34" charset="0"/>
            </a:endParaRPr>
          </a:p>
          <a:p>
            <a:pPr marL="0" indent="0" algn="ctr">
              <a:buNone/>
            </a:pPr>
            <a:r>
              <a:rPr lang="pl-PL" sz="4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Jezus żyje! </a:t>
            </a:r>
          </a:p>
          <a:p>
            <a:pPr marL="0" indent="0" algn="ctr">
              <a:buNone/>
            </a:pPr>
            <a:r>
              <a:rPr lang="pl-PL" sz="4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Jezus żyje! </a:t>
            </a:r>
          </a:p>
          <a:p>
            <a:pPr marL="0" indent="0" algn="ctr">
              <a:buNone/>
            </a:pPr>
            <a:r>
              <a:rPr lang="pl-PL" sz="4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Alleluja!</a:t>
            </a:r>
          </a:p>
          <a:p>
            <a:endParaRPr lang="pl-PL" sz="4800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908720"/>
            <a:ext cx="4932041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10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dirty="0" smtClean="0"/>
              <a:t>ZADANIE DLA DZIECI.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  <a:solidFill>
            <a:srgbClr val="FFC000"/>
          </a:solidFill>
        </p:spPr>
        <p:txBody>
          <a:bodyPr/>
          <a:lstStyle/>
          <a:p>
            <a:pPr lvl="0"/>
            <a:endParaRPr lang="pl-PL" dirty="0" smtClean="0"/>
          </a:p>
          <a:p>
            <a:pPr lvl="0"/>
            <a:r>
              <a:rPr lang="pl-PL" dirty="0" smtClean="0"/>
              <a:t>Pokoloruj </a:t>
            </a:r>
            <a:r>
              <a:rPr lang="pl-PL" dirty="0"/>
              <a:t>baranka według oznaczeń.</a:t>
            </a:r>
          </a:p>
          <a:p>
            <a:r>
              <a:rPr lang="pl-PL" dirty="0"/>
              <a:t>Jeśli nie masz drukarki narysuj baranka z czerwoną chorągiewką na </a:t>
            </a:r>
            <a:r>
              <a:rPr lang="pl-PL" dirty="0" smtClean="0"/>
              <a:t>kartce</a:t>
            </a:r>
          </a:p>
          <a:p>
            <a:r>
              <a:rPr lang="pl-PL" dirty="0"/>
              <a:t>Proszę dorysuj mi czerwoną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chorągiewkę </a:t>
            </a:r>
            <a:r>
              <a:rPr lang="pl-PL" dirty="0"/>
              <a:t>i oczy.</a:t>
            </a:r>
          </a:p>
        </p:txBody>
      </p:sp>
      <p:pic>
        <p:nvPicPr>
          <p:cNvPr id="4" name="Obraz 3" descr="Nadający się do druku] Baranek Wielkanocny Kolorowanka - Najlepsze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7032"/>
            <a:ext cx="3240360" cy="25922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111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 fontScale="90000"/>
          </a:bodyPr>
          <a:lstStyle/>
          <a:p>
            <a:pPr lvl="0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100" b="1" dirty="0" smtClean="0">
                <a:solidFill>
                  <a:srgbClr val="FF0000"/>
                </a:solidFill>
              </a:rPr>
              <a:t>WPROWADZENIE: Ewa </a:t>
            </a:r>
            <a:r>
              <a:rPr lang="pl-PL" sz="3100" b="1" dirty="0" err="1" smtClean="0">
                <a:solidFill>
                  <a:srgbClr val="FF0000"/>
                </a:solidFill>
              </a:rPr>
              <a:t>Stadtmuller</a:t>
            </a:r>
            <a:r>
              <a:rPr lang="pl-PL" sz="3100" b="1" dirty="0" smtClean="0">
                <a:solidFill>
                  <a:srgbClr val="FF0000"/>
                </a:solidFill>
              </a:rPr>
              <a:t> „Opowieść Wielkanocna”</a:t>
            </a:r>
            <a:r>
              <a:rPr lang="pl-PL" sz="3100" dirty="0" smtClean="0">
                <a:solidFill>
                  <a:srgbClr val="FF0000"/>
                </a:solidFill>
              </a:rPr>
              <a:t/>
            </a:r>
            <a:br>
              <a:rPr lang="pl-PL" sz="3100" dirty="0" smtClean="0">
                <a:solidFill>
                  <a:srgbClr val="FF0000"/>
                </a:solidFill>
              </a:rPr>
            </a:br>
            <a:endParaRPr lang="pl-PL" sz="3100" dirty="0">
              <a:solidFill>
                <a:srgbClr val="FF0000"/>
              </a:solidFill>
            </a:endParaRP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-          Jaki śliczny baranek! – zawołała mama, gdy zobaczyła dzieło Haneczki.  Mały baranek z modeliny był naprawdę ładny. Miał rogi zakręcone jak rogaliki i uśmiechnięty pyszczek.</a:t>
            </a:r>
          </a:p>
          <a:p>
            <a:pPr marL="0" indent="0">
              <a:buNone/>
            </a:pPr>
            <a:r>
              <a:rPr lang="pl-PL" dirty="0"/>
              <a:t>-          Położymy go w koszyku, na samym wierzchu, żeby się nie pogniótł - obiecał tato.</a:t>
            </a:r>
            <a:br>
              <a:rPr lang="pl-PL" dirty="0"/>
            </a:br>
            <a:r>
              <a:rPr lang="pl-PL" dirty="0"/>
              <a:t>Po chwili cała rodzina Haneczki wędrowała do babci, aby spędzić z nią święta Wielkanocne.</a:t>
            </a:r>
          </a:p>
          <a:p>
            <a:pPr marL="0" indent="0">
              <a:buNone/>
            </a:pPr>
            <a:r>
              <a:rPr lang="pl-PL" dirty="0"/>
              <a:t>-          Przestańcie się tak rozpychać! – usłyszał nagle baranek. To wielkanocna babka rozpierała się w koszyku, jak jakaś królewna. – Beze mnie przecież nie ma świąt – pyszniła się. – zajmuję najważniejsze miejsce na wielkanocnym stole.</a:t>
            </a:r>
          </a:p>
          <a:p>
            <a:pPr marL="0" indent="0">
              <a:buNone/>
            </a:pPr>
            <a:r>
              <a:rPr lang="pl-PL" dirty="0"/>
              <a:t>-          Nieprawda! – oburzyły się lukrowane mazurki. To my jesteśmy najsłodsze, najpyszniejsze i najśliczniej udekorowane! Palce lizać! I wszystkie dzieci nas lubią. Nawet babcia Haneczki powtarza co roku przy pieczeniu ciasta: „Co to za święta bez mazurków?!”</a:t>
            </a:r>
          </a:p>
          <a:p>
            <a:pPr marL="0" indent="0">
              <a:buNone/>
            </a:pPr>
            <a:r>
              <a:rPr lang="pl-PL" dirty="0"/>
              <a:t>-          A my? A o nas nikt nie wspomina? – przypomniały o sobie wielkanocne jajka. - To my jesteśmy najważniejsze na świątecznym stole i w koszyku, który zanosi się do poświęcenia. To nas tak pięknie się zdobi i przedstawia na świątecznych kartkach.</a:t>
            </a:r>
          </a:p>
          <a:p>
            <a:pPr marL="0" indent="0">
              <a:buNone/>
            </a:pPr>
            <a:r>
              <a:rPr lang="pl-PL" dirty="0"/>
              <a:t>-          I nast. Też! I nas też! – zapiszczały żółte kurczaki z waty.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80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79512" y="188640"/>
            <a:ext cx="8640960" cy="6552728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-</a:t>
            </a:r>
            <a:r>
              <a:rPr lang="pl-PL" dirty="0"/>
              <a:t>          Baranek nie lubił awantur. Cichutko przycupnął w kąciku, ale właśnie wtedy różowa świnka z cukru zaczęła energicznie przepychać się do przodu i..... </a:t>
            </a:r>
            <a:r>
              <a:rPr lang="pl-PL" dirty="0" err="1"/>
              <a:t>traaaaach</a:t>
            </a:r>
            <a:r>
              <a:rPr lang="pl-PL" dirty="0"/>
              <a:t>! – baranek wypadł z koszyka na ziemię. Niestety, nikt tego nie zauważył. Zajęta rozmowa rodzinka Haneczki pomaszerowała dalej. Baranek spadł na miękką wiosenną trawkę, która życzliwie uchroniła o od potłuczenia.</a:t>
            </a:r>
          </a:p>
          <a:p>
            <a:pPr marL="0" indent="0">
              <a:buNone/>
            </a:pPr>
            <a:r>
              <a:rPr lang="pl-PL" dirty="0"/>
              <a:t>-          Będę ci pachnieć najpiękniej jak potrafię – mrugnęła żółtym oczkiem stokrotka prostując płatki.</a:t>
            </a:r>
          </a:p>
          <a:p>
            <a:pPr marL="0" indent="0">
              <a:buNone/>
            </a:pPr>
            <a:r>
              <a:rPr lang="pl-PL" dirty="0"/>
              <a:t>Po chwili baranek zauważył jakąś inną rodzinę. Mama z tatą szli obok siebie, ale nie razem – to było widać. Kłócili się. A przed nimi dreptał ich mały synek.</a:t>
            </a:r>
          </a:p>
          <a:p>
            <a:pPr marL="0" indent="0">
              <a:buNone/>
            </a:pPr>
            <a:r>
              <a:rPr lang="pl-PL" dirty="0" smtClean="0"/>
              <a:t>-</a:t>
            </a:r>
            <a:r>
              <a:rPr lang="pl-PL" dirty="0"/>
              <a:t>          Jaki śliczny baranek! - Usłyszał nad głową i poczuł, że mała rączka podnosi go w górę.</a:t>
            </a:r>
          </a:p>
          <a:p>
            <a:pPr marL="0" indent="0">
              <a:buNone/>
            </a:pPr>
            <a:r>
              <a:rPr lang="pl-PL" dirty="0"/>
              <a:t>-          Rzeczywiście, bardzo ładny – powiedziała mama ciszej.</a:t>
            </a:r>
          </a:p>
          <a:p>
            <a:pPr marL="0" indent="0">
              <a:buNone/>
            </a:pPr>
            <a:r>
              <a:rPr lang="pl-PL" dirty="0"/>
              <a:t>-          Czy mogę go zatrzymać? – zapytał malec błagalnie. – Proszę!!!</a:t>
            </a:r>
          </a:p>
          <a:p>
            <a:pPr marL="0" indent="0">
              <a:buNone/>
            </a:pPr>
            <a:r>
              <a:rPr lang="pl-PL" dirty="0"/>
              <a:t>-          No... zawahał się tata.</a:t>
            </a:r>
          </a:p>
          <a:p>
            <a:pPr marL="0" indent="0">
              <a:buNone/>
            </a:pPr>
            <a:r>
              <a:rPr lang="pl-PL" dirty="0"/>
              <a:t>-          Pani w przedszkolu mówiła, że w samym środku świątecznego stołu trzeba postawić baranka, bo on jest ważniejszy od pisanek i czekoladowych zajączków, że on jest NAJWAŻNIEJSZY, bo przynosi pokój i miłość. Więc jak ja, jak my – poprawił się – postawimy go na środku stołu, to on może..., to on na pewno... – w oczach chłopca stanęły łzy.</a:t>
            </a:r>
          </a:p>
          <a:p>
            <a:pPr marL="0" indent="0">
              <a:buNone/>
            </a:pPr>
            <a:r>
              <a:rPr lang="pl-PL" dirty="0"/>
              <a:t>W nocy mama z tatą długo rozmawiali ze sobą cicho, cichuteńko. Rano, gdy chłopczyk obudził się, zobaczył ich radosne twarze i śliczny wielkanocny stół. Na środku, tuż obok wazonika z baziami stał </a:t>
            </a:r>
            <a:r>
              <a:rPr lang="pl-PL" dirty="0" err="1"/>
              <a:t>modelinowy</a:t>
            </a:r>
            <a:r>
              <a:rPr lang="pl-PL" dirty="0"/>
              <a:t> baranek i uśmiechał się na dzień dobry.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153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pl-PL" dirty="0" smtClean="0"/>
          </a:p>
          <a:p>
            <a:r>
              <a:rPr lang="pl-PL" b="1" dirty="0" smtClean="0">
                <a:latin typeface="Arial Black" panose="020B0A04020102020204" pitchFamily="34" charset="0"/>
              </a:rPr>
              <a:t>W </a:t>
            </a:r>
            <a:r>
              <a:rPr lang="pl-PL" b="1" dirty="0">
                <a:latin typeface="Arial Black" panose="020B0A04020102020204" pitchFamily="34" charset="0"/>
              </a:rPr>
              <a:t>opowiadaniu jest </a:t>
            </a:r>
            <a:r>
              <a:rPr lang="pl-PL" b="1" dirty="0" smtClean="0">
                <a:latin typeface="Arial Black" panose="020B0A04020102020204" pitchFamily="34" charset="0"/>
              </a:rPr>
              <a:t>mowa</a:t>
            </a:r>
            <a:br>
              <a:rPr lang="pl-PL" b="1" dirty="0" smtClean="0">
                <a:latin typeface="Arial Black" panose="020B0A04020102020204" pitchFamily="34" charset="0"/>
              </a:rPr>
            </a:br>
            <a:r>
              <a:rPr lang="pl-PL" b="1" dirty="0" smtClean="0">
                <a:latin typeface="Arial Black" panose="020B0A04020102020204" pitchFamily="34" charset="0"/>
              </a:rPr>
              <a:t> </a:t>
            </a:r>
            <a:r>
              <a:rPr lang="pl-PL" b="1" dirty="0">
                <a:latin typeface="Arial Black" panose="020B0A04020102020204" pitchFamily="34" charset="0"/>
              </a:rPr>
              <a:t>o baranku. Jest on najważniejszy na wielkanocnym stole. Przynosi pokój i miłość. </a:t>
            </a:r>
          </a:p>
          <a:p>
            <a:pPr lvl="1"/>
            <a:endParaRPr lang="pl-PL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9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b="1" dirty="0" smtClean="0"/>
              <a:t>Ewangelia według św. Mateusza 28, 5-7.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28592"/>
          </a:xfrm>
          <a:solidFill>
            <a:srgbClr val="00B050"/>
          </a:solidFill>
        </p:spPr>
        <p:txBody>
          <a:bodyPr>
            <a:normAutofit/>
          </a:bodyPr>
          <a:lstStyle/>
          <a:p>
            <a:endParaRPr lang="pl-PL" b="1" dirty="0" smtClean="0"/>
          </a:p>
          <a:p>
            <a:r>
              <a:rPr lang="pl-PL" b="1" dirty="0" smtClean="0">
                <a:solidFill>
                  <a:srgbClr val="FF0000"/>
                </a:solidFill>
              </a:rPr>
              <a:t>„</a:t>
            </a:r>
            <a:r>
              <a:rPr lang="pl-PL" b="1" dirty="0">
                <a:solidFill>
                  <a:srgbClr val="FF0000"/>
                </a:solidFill>
              </a:rPr>
              <a:t>Wy się nie bójcie! Gdyż wiem, że szukacie Jezusa Ukrzyżowanego. Nie ma go tu, bo zmartwychwstał, jak powiedział. A idźcie szybko i powiedzcie Jego uczniom: Powstał z martwych i oto udaje się przed wami do Galilei”.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397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Obraz: Kobiety  przy grobie Pana Jezusa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Prawda o nadprzyrodzonym Zmartwychwstaniu Jezusa – bezale.p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80920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21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l-PL" dirty="0"/>
              <a:t>Trzy kobiet poszły obejrzeć grób, w którym leżał Jezus. Nagle nastąpiło wielkie trzęsienie ziemi. Obok grobu pojawił się anioł w białych lśniących szatach. Odsunął kamień od grobu. Strażnicy bardzo się przestraszyli. Anioł powiedział kobietom, że Jezus zmartwychwstał to znaczy żyje i nie ma Go już w grobie.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70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Chrystus jak Baranek Paschalny | Niedziela.p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6552728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57018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 smtClean="0"/>
              <a:t>Baranek</a:t>
            </a:r>
            <a:r>
              <a:rPr lang="pl-PL" sz="3600" dirty="0"/>
              <a:t> z </a:t>
            </a:r>
            <a:r>
              <a:rPr lang="pl-PL" sz="3600" b="1" dirty="0"/>
              <a:t>chorągiewką</a:t>
            </a:r>
            <a:r>
              <a:rPr lang="pl-PL" sz="3600" dirty="0"/>
              <a:t> symbolizuje Jezusa zmartwychwstałego, który pokonał grzech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i </a:t>
            </a:r>
            <a:r>
              <a:rPr lang="pl-PL" sz="3600" dirty="0"/>
              <a:t>śmierć.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89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ZAKOŃCZENIE: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616624"/>
          </a:xfrm>
          <a:solidFill>
            <a:srgbClr val="92D050"/>
          </a:solidFill>
        </p:spPr>
        <p:txBody>
          <a:bodyPr>
            <a:normAutofit fontScale="92500"/>
          </a:bodyPr>
          <a:lstStyle/>
          <a:p>
            <a:pPr lvl="0"/>
            <a:r>
              <a:rPr lang="pl-PL" dirty="0" smtClean="0"/>
              <a:t>Kiedy </a:t>
            </a:r>
            <a:r>
              <a:rPr lang="pl-PL" dirty="0"/>
              <a:t>kobiety ogłosiły apostołom wiadomość </a:t>
            </a:r>
            <a:endParaRPr lang="pl-PL" dirty="0" smtClean="0"/>
          </a:p>
          <a:p>
            <a:pPr lvl="0"/>
            <a:r>
              <a:rPr lang="pl-PL" dirty="0" smtClean="0"/>
              <a:t>o </a:t>
            </a:r>
            <a:r>
              <a:rPr lang="pl-PL" dirty="0"/>
              <a:t>zmartwychwstaniu Jezusa, wszystkich ogarnęła ogromna radość. My także cieszymy się z tego wydarzenia i wyrazimy naszą radość wspólnym śpiewem piosenki: </a:t>
            </a:r>
          </a:p>
          <a:p>
            <a:pPr lvl="0"/>
            <a:r>
              <a:rPr lang="pl-PL" b="1" dirty="0"/>
              <a:t>PIOSENKA: </a:t>
            </a:r>
            <a:br>
              <a:rPr lang="pl-PL" b="1" dirty="0"/>
            </a:br>
            <a:r>
              <a:rPr lang="pl-PL" dirty="0"/>
              <a:t> Cieszę się Alleluja! całym ciałem Bogu chwałę oddawać chcę, 2x</a:t>
            </a:r>
          </a:p>
          <a:p>
            <a:r>
              <a:rPr lang="pl-PL" dirty="0"/>
              <a:t>Ręką prawą, ręką lewą</a:t>
            </a:r>
          </a:p>
          <a:p>
            <a:r>
              <a:rPr lang="pl-PL" dirty="0"/>
              <a:t>Noga prawą, nogą lewą, noga prawą też.</a:t>
            </a:r>
          </a:p>
          <a:p>
            <a:r>
              <a:rPr lang="pl-PL" u="sng" dirty="0">
                <a:hlinkClick r:id="rId2"/>
              </a:rPr>
              <a:t>https://www.youtube.com/watch?v=83CRC0XsGPY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9960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203</Words>
  <Application>Microsoft Office PowerPoint</Application>
  <PresentationFormat>Pokaz na ekranie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Katecheza 6</vt:lpstr>
      <vt:lpstr> WPROWADZENIE: Ewa Stadtmuller „Opowieść Wielkanocna” </vt:lpstr>
      <vt:lpstr>Prezentacja programu PowerPoint</vt:lpstr>
      <vt:lpstr>Prezentacja programu PowerPoint</vt:lpstr>
      <vt:lpstr>Ewangelia według św. Mateusza 28, 5-7. </vt:lpstr>
      <vt:lpstr>Obraz: Kobiety  przy grobie Pana Jezusa </vt:lpstr>
      <vt:lpstr>Prezentacja programu PowerPoint</vt:lpstr>
      <vt:lpstr>  Baranek z chorągiewką symbolizuje Jezusa zmartwychwstałego, który pokonał grzech  i śmierć. </vt:lpstr>
      <vt:lpstr>ZAKOŃCZENIE:</vt:lpstr>
      <vt:lpstr>Prezentacja programu PowerPoint</vt:lpstr>
      <vt:lpstr>ZADANIE DLA DZIECI.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3</cp:revision>
  <dcterms:created xsi:type="dcterms:W3CDTF">2020-04-13T12:46:58Z</dcterms:created>
  <dcterms:modified xsi:type="dcterms:W3CDTF">2020-04-13T13:11:29Z</dcterms:modified>
</cp:coreProperties>
</file>