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9" r:id="rId5"/>
    <p:sldId id="260" r:id="rId6"/>
    <p:sldId id="258" r:id="rId7"/>
    <p:sldId id="263" r:id="rId8"/>
    <p:sldId id="261" r:id="rId9"/>
    <p:sldId id="262" r:id="rId10"/>
    <p:sldId id="264" r:id="rId11"/>
    <p:sldId id="266"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7A177D-E74B-4751-B691-6436CCD5E0AA}" type="datetimeFigureOut">
              <a:rPr lang="pl-PL" smtClean="0"/>
              <a:pPr/>
              <a:t>16.04.2020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9897B9E-A1B2-446A-8BB0-396A201735DB}"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A177D-E74B-4751-B691-6436CCD5E0AA}" type="datetimeFigureOut">
              <a:rPr lang="pl-PL" smtClean="0"/>
              <a:pPr/>
              <a:t>16.04.2020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97B9E-A1B2-446A-8BB0-396A201735DB}"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rgbClr val="FF0000"/>
          </a:solidFill>
        </p:spPr>
        <p:txBody>
          <a:bodyPr>
            <a:normAutofit/>
          </a:bodyPr>
          <a:lstStyle/>
          <a:p>
            <a:r>
              <a:rPr lang="pl-PL" smtClean="0"/>
              <a:t>Katecheza 5</a:t>
            </a:r>
            <a:endParaRPr lang="pl-PL" dirty="0"/>
          </a:p>
        </p:txBody>
      </p:sp>
      <p:sp>
        <p:nvSpPr>
          <p:cNvPr id="3" name="Podtytuł 2"/>
          <p:cNvSpPr>
            <a:spLocks noGrp="1"/>
          </p:cNvSpPr>
          <p:nvPr>
            <p:ph type="subTitle" idx="1"/>
          </p:nvPr>
        </p:nvSpPr>
        <p:spPr>
          <a:xfrm>
            <a:off x="1331640" y="3284984"/>
            <a:ext cx="6440760" cy="2353816"/>
          </a:xfrm>
          <a:solidFill>
            <a:srgbClr val="FFC000"/>
          </a:solidFill>
        </p:spPr>
        <p:txBody>
          <a:bodyPr/>
          <a:lstStyle/>
          <a:p>
            <a:r>
              <a:rPr lang="pl-PL" b="1" dirty="0" smtClean="0">
                <a:solidFill>
                  <a:schemeClr val="tx1"/>
                </a:solidFill>
              </a:rPr>
              <a:t>Przeżywam </a:t>
            </a:r>
            <a:r>
              <a:rPr lang="pl-PL" b="1" dirty="0">
                <a:solidFill>
                  <a:schemeClr val="tx1"/>
                </a:solidFill>
              </a:rPr>
              <a:t>radość ze zmartwychwstania Pana Jezusa</a:t>
            </a:r>
            <a:r>
              <a:rPr lang="pl-PL" b="1" dirty="0" smtClean="0">
                <a:solidFill>
                  <a:schemeClr val="tx1"/>
                </a:solidFill>
              </a:rPr>
              <a:t>.</a:t>
            </a:r>
          </a:p>
          <a:p>
            <a:r>
              <a:rPr lang="pl-PL" b="1" dirty="0" smtClean="0">
                <a:solidFill>
                  <a:schemeClr val="tx1"/>
                </a:solidFill>
              </a:rPr>
              <a:t>t. 49</a:t>
            </a:r>
            <a:endParaRPr lang="pl-PL"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CC00"/>
          </a:solidFill>
        </p:spPr>
        <p:txBody>
          <a:bodyPr>
            <a:normAutofit/>
          </a:bodyPr>
          <a:lstStyle/>
          <a:p>
            <a:r>
              <a:rPr lang="pl-PL" sz="3600" dirty="0" smtClean="0"/>
              <a:t>ZADANIE:</a:t>
            </a:r>
            <a:endParaRPr lang="pl-PL" sz="3600" dirty="0"/>
          </a:p>
        </p:txBody>
      </p:sp>
      <p:sp>
        <p:nvSpPr>
          <p:cNvPr id="3" name="Symbol zastępczy zawartości 2"/>
          <p:cNvSpPr>
            <a:spLocks noGrp="1"/>
          </p:cNvSpPr>
          <p:nvPr>
            <p:ph idx="1"/>
          </p:nvPr>
        </p:nvSpPr>
        <p:spPr>
          <a:solidFill>
            <a:srgbClr val="00B050"/>
          </a:solidFill>
        </p:spPr>
        <p:txBody>
          <a:bodyPr/>
          <a:lstStyle/>
          <a:p>
            <a:endParaRPr lang="pl-PL" dirty="0" smtClean="0"/>
          </a:p>
          <a:p>
            <a:r>
              <a:rPr lang="pl-PL" dirty="0" smtClean="0"/>
              <a:t>Polecenie w katechizmie – str. 121; narysuj paschał, łącząc kropki. Wpisz literę </a:t>
            </a:r>
            <a:br>
              <a:rPr lang="pl-PL" dirty="0" smtClean="0"/>
            </a:br>
            <a:r>
              <a:rPr lang="pl-PL" dirty="0" smtClean="0"/>
              <a:t>w odpowiednią kratkę, a dowiesz się, jakie słowo wyraża radość ze Zmartwychwstania Pana Jezusa.</a:t>
            </a:r>
            <a:endParaRPr lang="pl-PL" dirty="0"/>
          </a:p>
        </p:txBody>
      </p:sp>
    </p:spTree>
    <p:extLst>
      <p:ext uri="{BB962C8B-B14F-4D97-AF65-F5344CB8AC3E}">
        <p14:creationId xmlns:p14="http://schemas.microsoft.com/office/powerpoint/2010/main" val="4219887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274638"/>
            <a:ext cx="7056784" cy="778098"/>
          </a:xfrm>
          <a:solidFill>
            <a:srgbClr val="FFFF66"/>
          </a:solidFill>
        </p:spPr>
        <p:txBody>
          <a:bodyPr>
            <a:normAutofit/>
          </a:bodyPr>
          <a:lstStyle/>
          <a:p>
            <a:r>
              <a:rPr lang="pl-PL" sz="3200" dirty="0" smtClean="0"/>
              <a:t>RYMOWANKA</a:t>
            </a:r>
            <a:endParaRPr lang="pl-PL" sz="3200" dirty="0"/>
          </a:p>
        </p:txBody>
      </p:sp>
      <p:sp>
        <p:nvSpPr>
          <p:cNvPr id="3" name="Symbol zastępczy zawartości 2"/>
          <p:cNvSpPr>
            <a:spLocks noGrp="1"/>
          </p:cNvSpPr>
          <p:nvPr>
            <p:ph idx="1"/>
          </p:nvPr>
        </p:nvSpPr>
        <p:spPr>
          <a:xfrm>
            <a:off x="323528" y="1052736"/>
            <a:ext cx="8352928" cy="5400600"/>
          </a:xfrm>
          <a:solidFill>
            <a:srgbClr val="FFFF00"/>
          </a:solidFill>
        </p:spPr>
        <p:txBody>
          <a:bodyPr/>
          <a:lstStyle/>
          <a:p>
            <a:pPr marL="0" indent="0" algn="ctr">
              <a:buNone/>
            </a:pPr>
            <a:r>
              <a:rPr lang="pl-PL" b="1" dirty="0" smtClean="0">
                <a:solidFill>
                  <a:srgbClr val="FF0000"/>
                </a:solidFill>
                <a:latin typeface="Arial Black" panose="020B0A04020102020204" pitchFamily="34" charset="0"/>
              </a:rPr>
              <a:t>    </a:t>
            </a:r>
            <a:r>
              <a:rPr lang="pl-PL" sz="4000" b="1" dirty="0" smtClean="0">
                <a:solidFill>
                  <a:srgbClr val="FF0000"/>
                </a:solidFill>
                <a:latin typeface="Arial Black" panose="020B0A04020102020204" pitchFamily="34" charset="0"/>
              </a:rPr>
              <a:t>Alleluja!, Alleluja! </a:t>
            </a:r>
          </a:p>
          <a:p>
            <a:pPr marL="0" indent="0" algn="ctr">
              <a:buNone/>
            </a:pPr>
            <a:r>
              <a:rPr lang="pl-PL" sz="4000" b="1" dirty="0" smtClean="0">
                <a:solidFill>
                  <a:srgbClr val="FF0000"/>
                </a:solidFill>
                <a:latin typeface="Arial Black" panose="020B0A04020102020204" pitchFamily="34" charset="0"/>
              </a:rPr>
              <a:t> </a:t>
            </a:r>
            <a:br>
              <a:rPr lang="pl-PL" sz="4000" b="1" dirty="0" smtClean="0">
                <a:solidFill>
                  <a:srgbClr val="FF0000"/>
                </a:solidFill>
                <a:latin typeface="Arial Black" panose="020B0A04020102020204" pitchFamily="34" charset="0"/>
              </a:rPr>
            </a:br>
            <a:r>
              <a:rPr lang="pl-PL" sz="4000" b="1" dirty="0" smtClean="0">
                <a:solidFill>
                  <a:srgbClr val="FF0000"/>
                </a:solidFill>
                <a:latin typeface="Arial Black" panose="020B0A04020102020204" pitchFamily="34" charset="0"/>
              </a:rPr>
              <a:t>   Jezus żyje!  powiem i ja.</a:t>
            </a:r>
          </a:p>
          <a:p>
            <a:pPr marL="0" indent="0" algn="ctr">
              <a:buNone/>
            </a:pPr>
            <a:endParaRPr lang="pl-PL" sz="4000" b="1" dirty="0" smtClean="0">
              <a:solidFill>
                <a:srgbClr val="FF0000"/>
              </a:solidFill>
              <a:latin typeface="Arial Black" panose="020B0A04020102020204" pitchFamily="34" charset="0"/>
            </a:endParaRPr>
          </a:p>
          <a:p>
            <a:pPr marL="0" indent="0" algn="ctr">
              <a:buNone/>
            </a:pPr>
            <a:r>
              <a:rPr lang="pl-PL" sz="4000" b="1" dirty="0">
                <a:solidFill>
                  <a:srgbClr val="FF0000"/>
                </a:solidFill>
                <a:latin typeface="Arial Black" panose="020B0A04020102020204" pitchFamily="34" charset="0"/>
              </a:rPr>
              <a:t> </a:t>
            </a:r>
            <a:r>
              <a:rPr lang="pl-PL" sz="4000" b="1" dirty="0" smtClean="0">
                <a:solidFill>
                  <a:srgbClr val="FF0000"/>
                </a:solidFill>
                <a:latin typeface="Arial Black" panose="020B0A04020102020204" pitchFamily="34" charset="0"/>
              </a:rPr>
              <a:t>  Alleluja!,  Alleluja!</a:t>
            </a:r>
          </a:p>
          <a:p>
            <a:pPr marL="0" indent="0" algn="ctr">
              <a:buNone/>
            </a:pPr>
            <a:r>
              <a:rPr lang="pl-PL" sz="4000" b="1" dirty="0" smtClean="0">
                <a:solidFill>
                  <a:srgbClr val="FF0000"/>
                </a:solidFill>
                <a:latin typeface="Arial Black" panose="020B0A04020102020204" pitchFamily="34" charset="0"/>
              </a:rPr>
              <a:t/>
            </a:r>
            <a:br>
              <a:rPr lang="pl-PL" sz="4000" b="1" dirty="0" smtClean="0">
                <a:solidFill>
                  <a:srgbClr val="FF0000"/>
                </a:solidFill>
                <a:latin typeface="Arial Black" panose="020B0A04020102020204" pitchFamily="34" charset="0"/>
              </a:rPr>
            </a:br>
            <a:r>
              <a:rPr lang="pl-PL" sz="4000" b="1" dirty="0" smtClean="0">
                <a:solidFill>
                  <a:srgbClr val="FF0000"/>
                </a:solidFill>
                <a:latin typeface="Arial Black" panose="020B0A04020102020204" pitchFamily="34" charset="0"/>
              </a:rPr>
              <a:t>   zobaczę Go i ja.</a:t>
            </a:r>
            <a:endParaRPr lang="pl-PL" sz="4000" b="1"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99367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74638"/>
            <a:ext cx="8291264" cy="634082"/>
          </a:xfrm>
          <a:solidFill>
            <a:schemeClr val="accent2">
              <a:lumMod val="20000"/>
              <a:lumOff val="80000"/>
            </a:schemeClr>
          </a:solidFill>
        </p:spPr>
        <p:txBody>
          <a:bodyPr>
            <a:normAutofit fontScale="90000"/>
          </a:bodyPr>
          <a:lstStyle/>
          <a:p>
            <a:r>
              <a:rPr lang="pl-PL" u="sng" dirty="0" smtClean="0"/>
              <a:t>Jezus żyje!</a:t>
            </a:r>
            <a:endParaRPr lang="pl-PL" dirty="0"/>
          </a:p>
        </p:txBody>
      </p:sp>
      <p:sp>
        <p:nvSpPr>
          <p:cNvPr id="3" name="Symbol zastępczy zawartości 2"/>
          <p:cNvSpPr>
            <a:spLocks noGrp="1"/>
          </p:cNvSpPr>
          <p:nvPr>
            <p:ph idx="1"/>
          </p:nvPr>
        </p:nvSpPr>
        <p:spPr>
          <a:xfrm>
            <a:off x="179512" y="908720"/>
            <a:ext cx="8568952" cy="5760640"/>
          </a:xfrm>
          <a:solidFill>
            <a:schemeClr val="accent2">
              <a:lumMod val="40000"/>
              <a:lumOff val="60000"/>
            </a:schemeClr>
          </a:solidFill>
        </p:spPr>
        <p:txBody>
          <a:bodyPr>
            <a:normAutofit fontScale="70000" lnSpcReduction="20000"/>
          </a:bodyPr>
          <a:lstStyle/>
          <a:p>
            <a:pPr>
              <a:buNone/>
            </a:pPr>
            <a:r>
              <a:rPr lang="pl-PL" dirty="0" smtClean="0"/>
              <a:t>Uczniowie </a:t>
            </a:r>
            <a:r>
              <a:rPr lang="pl-PL" dirty="0"/>
              <a:t>Jezusa byli bardzo przestraszeni po Jego śmierci. Zamknęli się w domu i bali się wyjść na zewnątrz. Trzeciego dnia po śmierci Jezusa jedna z kobiet poszła do Jego grobu. Miała na imię Maria Magdalena. Gdy podeszła bliżej, przestraszyła się tym, co zobaczyła. Kamień przy wejściu do grobu był odsunięty. Zajrzała do środka. Grób był pusty. Maria Magdalena zaczęła płakać. Nagle przed wejściem do grobu zobaczyła dwóch aniołów w lśniących szatach.</a:t>
            </a:r>
            <a:br>
              <a:rPr lang="pl-PL" dirty="0"/>
            </a:br>
            <a:r>
              <a:rPr lang="pl-PL" dirty="0"/>
              <a:t>- Dlaczego płaczesz? - zapytał jeden z nich.</a:t>
            </a:r>
            <a:br>
              <a:rPr lang="pl-PL" dirty="0"/>
            </a:br>
            <a:r>
              <a:rPr lang="pl-PL" dirty="0"/>
              <a:t>- Bo ktoś zabrał stąd Jezusa - odpowiedziała Maria Magdalena.</a:t>
            </a:r>
            <a:br>
              <a:rPr lang="pl-PL" dirty="0"/>
            </a:br>
            <a:r>
              <a:rPr lang="pl-PL" dirty="0"/>
              <a:t>- Co się stało? Dlaczego płaczesz? - zapytał ją Ktoś z tyłu. </a:t>
            </a:r>
            <a:br>
              <a:rPr lang="pl-PL" dirty="0"/>
            </a:br>
            <a:r>
              <a:rPr lang="pl-PL" dirty="0"/>
              <a:t>Maria Magdalena odwróciła się. Zobaczyła jakiegoś Mężczyznę. Myślała, że to byt ogrodnik.</a:t>
            </a:r>
            <a:br>
              <a:rPr lang="pl-PL" dirty="0"/>
            </a:br>
            <a:r>
              <a:rPr lang="pl-PL" dirty="0"/>
              <a:t>- Panie, powiedz mi, czy ty zabrałeś Jezusa z grobu?</a:t>
            </a:r>
            <a:br>
              <a:rPr lang="pl-PL" dirty="0"/>
            </a:br>
            <a:r>
              <a:rPr lang="pl-PL" dirty="0"/>
              <a:t>Wtedy Nieznajomy zawołał:</a:t>
            </a:r>
            <a:br>
              <a:rPr lang="pl-PL" dirty="0"/>
            </a:br>
            <a:r>
              <a:rPr lang="pl-PL" dirty="0"/>
              <a:t>- Mario! Maria Magdalena od razu poznała ten Głos. To nie był ogrodnik. To był sam Jezus!</a:t>
            </a:r>
            <a:br>
              <a:rPr lang="pl-PL" dirty="0"/>
            </a:br>
            <a:r>
              <a:rPr lang="pl-PL" dirty="0"/>
              <a:t>- Mario, idź i powiedz moim uczniom, że Ja żyję -powiedział Jezus do Marii. Maria pobiegła do uczniów tak szybko jak tylko mogła.</a:t>
            </a:r>
            <a:br>
              <a:rPr lang="pl-PL" dirty="0"/>
            </a:br>
            <a:r>
              <a:rPr lang="pl-PL" dirty="0"/>
              <a:t>- Jezus żyje! - krzyknęła radośnie -Widziałam Go na własne oczy!</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332656"/>
            <a:ext cx="8219256" cy="778098"/>
          </a:xfrm>
          <a:solidFill>
            <a:srgbClr val="FF0000"/>
          </a:solidFill>
        </p:spPr>
        <p:txBody>
          <a:bodyPr>
            <a:normAutofit fontScale="90000"/>
          </a:bodyPr>
          <a:lstStyle/>
          <a:p>
            <a:r>
              <a:rPr lang="pl-PL" sz="3200" b="1" dirty="0" smtClean="0"/>
              <a:t>Odpowiedz ustnie na pytania do tekstu:  Jezus </a:t>
            </a:r>
            <a:r>
              <a:rPr lang="pl-PL" sz="3200" b="1" dirty="0"/>
              <a:t>ż</a:t>
            </a:r>
            <a:r>
              <a:rPr lang="pl-PL" sz="3200" b="1" dirty="0" smtClean="0"/>
              <a:t>yje</a:t>
            </a:r>
            <a:r>
              <a:rPr lang="pl-PL" sz="3200" b="1" dirty="0"/>
              <a:t>!</a:t>
            </a:r>
          </a:p>
        </p:txBody>
      </p:sp>
      <p:sp>
        <p:nvSpPr>
          <p:cNvPr id="3" name="Symbol zastępczy zawartości 2"/>
          <p:cNvSpPr>
            <a:spLocks noGrp="1"/>
          </p:cNvSpPr>
          <p:nvPr>
            <p:ph idx="1"/>
          </p:nvPr>
        </p:nvSpPr>
        <p:spPr>
          <a:xfrm>
            <a:off x="467544" y="1124744"/>
            <a:ext cx="8280920" cy="5328592"/>
          </a:xfrm>
          <a:solidFill>
            <a:srgbClr val="FFFF66"/>
          </a:solidFill>
        </p:spPr>
        <p:txBody>
          <a:bodyPr/>
          <a:lstStyle/>
          <a:p>
            <a:pPr marL="514350" indent="-514350">
              <a:buAutoNum type="arabicPeriod"/>
            </a:pPr>
            <a:endParaRPr lang="pl-PL" dirty="0" smtClean="0"/>
          </a:p>
          <a:p>
            <a:pPr marL="514350" indent="-514350">
              <a:buAutoNum type="arabicPeriod"/>
            </a:pPr>
            <a:r>
              <a:rPr lang="pl-PL" dirty="0" smtClean="0"/>
              <a:t>Kto poszedł do grobu Pana Jezusa?</a:t>
            </a:r>
          </a:p>
          <a:p>
            <a:pPr marL="0" indent="0">
              <a:buNone/>
            </a:pPr>
            <a:r>
              <a:rPr lang="pl-PL" dirty="0" smtClean="0"/>
              <a:t>2.  Kogo zobaczyła kobieta przy grobie?</a:t>
            </a:r>
          </a:p>
          <a:p>
            <a:pPr marL="0" indent="0">
              <a:buNone/>
            </a:pPr>
            <a:r>
              <a:rPr lang="pl-PL" dirty="0" smtClean="0"/>
              <a:t>3.  Dlaczego kobieta płakała?</a:t>
            </a:r>
          </a:p>
          <a:p>
            <a:pPr marL="0" indent="0">
              <a:buNone/>
            </a:pPr>
            <a:r>
              <a:rPr lang="pl-PL" dirty="0" smtClean="0"/>
              <a:t>4.  Kto stał za kobietą?</a:t>
            </a:r>
          </a:p>
          <a:p>
            <a:pPr marL="0" indent="0">
              <a:buNone/>
            </a:pPr>
            <a:r>
              <a:rPr lang="pl-PL" dirty="0" smtClean="0"/>
              <a:t>5.  Do kogo pobiegła Maria?</a:t>
            </a:r>
          </a:p>
          <a:p>
            <a:pPr marL="0" indent="0">
              <a:buNone/>
            </a:pPr>
            <a:r>
              <a:rPr lang="pl-PL" dirty="0" smtClean="0"/>
              <a:t>6.  Jaką wiadomość przekazała uczniom?</a:t>
            </a:r>
            <a:endParaRPr lang="pl-PL" dirty="0"/>
          </a:p>
        </p:txBody>
      </p:sp>
    </p:spTree>
    <p:extLst>
      <p:ext uri="{BB962C8B-B14F-4D97-AF65-F5344CB8AC3E}">
        <p14:creationId xmlns:p14="http://schemas.microsoft.com/office/powerpoint/2010/main" val="337642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539552" y="1124744"/>
            <a:ext cx="8136904" cy="5472608"/>
          </a:xfrm>
          <a:solidFill>
            <a:srgbClr val="FFFF00"/>
          </a:solidFill>
        </p:spPr>
        <p:txBody>
          <a:bodyPr/>
          <a:lstStyle/>
          <a:p>
            <a:r>
              <a:rPr lang="pl-PL" dirty="0" smtClean="0"/>
              <a:t>W niedzielę trzy kobiety poszły obejrzeć grób, w którym leżał Jezus. Nagle nastąpiło wielkie trzęsienie ziemi. Obok grobu pojawił się anioł, w lśniących szatach. Odsunął kamień od grobu. Strażnicy bardzo przestraszyli się. </a:t>
            </a:r>
            <a:br>
              <a:rPr lang="pl-PL" dirty="0" smtClean="0"/>
            </a:br>
            <a:r>
              <a:rPr lang="pl-PL" dirty="0" smtClean="0"/>
              <a:t>Anioł powiedział kobietom, że Jezus zmartwychwstał. Tzn. żyje i nie ma Go już </a:t>
            </a:r>
            <a:br>
              <a:rPr lang="pl-PL" dirty="0" smtClean="0"/>
            </a:br>
            <a:r>
              <a:rPr lang="pl-PL" dirty="0" smtClean="0"/>
              <a:t>w grobie. Powiedział, aby opowiedziały o tym apostołom.</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http://www.zspoligraf.pl/wp-content/uploads/zmartwychwstal.jpg"/>
          <p:cNvPicPr/>
          <p:nvPr/>
        </p:nvPicPr>
        <p:blipFill>
          <a:blip r:embed="rId2" cstate="print"/>
          <a:srcRect/>
          <a:stretch>
            <a:fillRect/>
          </a:stretch>
        </p:blipFill>
        <p:spPr bwMode="auto">
          <a:xfrm>
            <a:off x="683568" y="260648"/>
            <a:ext cx="8064896" cy="61206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395536" y="260648"/>
            <a:ext cx="8291264" cy="5865515"/>
          </a:xfrm>
          <a:solidFill>
            <a:schemeClr val="accent2">
              <a:lumMod val="40000"/>
              <a:lumOff val="60000"/>
            </a:schemeClr>
          </a:solidFill>
        </p:spPr>
        <p:txBody>
          <a:bodyPr>
            <a:normAutofit lnSpcReduction="10000"/>
          </a:bodyPr>
          <a:lstStyle/>
          <a:p>
            <a:pPr algn="ctr">
              <a:lnSpc>
                <a:spcPct val="200000"/>
              </a:lnSpc>
              <a:buNone/>
            </a:pPr>
            <a:r>
              <a:rPr lang="pl-PL" b="1" dirty="0" smtClean="0">
                <a:solidFill>
                  <a:srgbClr val="C00000"/>
                </a:solidFill>
              </a:rPr>
              <a:t>„Wy się nie bójcie! Gdyż wiem, że szukacie Jezusa ukrzyżowanego. Nie ma Go tu, bo zmartwychwstał, jak powiedział. A idźcie szybko i powiedzcie jego uczniom: powstał </a:t>
            </a:r>
            <a:br>
              <a:rPr lang="pl-PL" b="1" dirty="0" smtClean="0">
                <a:solidFill>
                  <a:srgbClr val="C00000"/>
                </a:solidFill>
              </a:rPr>
            </a:br>
            <a:r>
              <a:rPr lang="pl-PL" b="1" dirty="0" smtClean="0">
                <a:solidFill>
                  <a:srgbClr val="C00000"/>
                </a:solidFill>
              </a:rPr>
              <a:t>z martwych i oto udaje się przed wami do Galilei”. </a:t>
            </a:r>
            <a:endParaRPr lang="pl-PL" b="1"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ymbol zastępczy zawartości 3" descr="http://www.kartkireligijne.eu/kartki/21/382.jpg"/>
          <p:cNvPicPr>
            <a:picLocks/>
          </p:cNvPicPr>
          <p:nvPr/>
        </p:nvPicPr>
        <p:blipFill>
          <a:blip r:embed="rId2" cstate="print"/>
          <a:srcRect/>
          <a:stretch>
            <a:fillRect/>
          </a:stretch>
        </p:blipFill>
        <p:spPr bwMode="auto">
          <a:xfrm>
            <a:off x="1979712" y="332656"/>
            <a:ext cx="5184576" cy="61926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5" name="Symbol zastępczy zawartości 4"/>
          <p:cNvSpPr>
            <a:spLocks noGrp="1"/>
          </p:cNvSpPr>
          <p:nvPr>
            <p:ph idx="1"/>
          </p:nvPr>
        </p:nvSpPr>
        <p:spPr>
          <a:solidFill>
            <a:srgbClr val="FFC000"/>
          </a:solidFill>
        </p:spPr>
        <p:txBody>
          <a:bodyPr>
            <a:normAutofit/>
          </a:bodyPr>
          <a:lstStyle/>
          <a:p>
            <a:pPr algn="ctr">
              <a:lnSpc>
                <a:spcPct val="200000"/>
              </a:lnSpc>
            </a:pPr>
            <a:r>
              <a:rPr lang="pl-PL" sz="3600" b="1" dirty="0" smtClean="0">
                <a:solidFill>
                  <a:srgbClr val="FF0000"/>
                </a:solidFill>
                <a:latin typeface="Arial Black" pitchFamily="34" charset="0"/>
              </a:rPr>
              <a:t>Wielkanoc to najważniejsze święto w całym roku, gdyż Jezus powstał z grobu, zmartwychwstał.</a:t>
            </a:r>
            <a:endParaRPr lang="pl-PL" sz="3600" b="1" dirty="0">
              <a:solidFill>
                <a:srgbClr val="FF0000"/>
              </a:solidFill>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922114"/>
          </a:xfrm>
          <a:solidFill>
            <a:srgbClr val="FF0000"/>
          </a:solidFill>
        </p:spPr>
        <p:txBody>
          <a:bodyPr>
            <a:normAutofit/>
          </a:bodyPr>
          <a:lstStyle/>
          <a:p>
            <a:r>
              <a:rPr lang="pl-PL" sz="3600" dirty="0" smtClean="0">
                <a:latin typeface="Arial Black" panose="020B0A04020102020204" pitchFamily="34" charset="0"/>
              </a:rPr>
              <a:t>PASCHAŁ</a:t>
            </a:r>
            <a:endParaRPr lang="pl-PL" sz="3600" dirty="0">
              <a:latin typeface="Arial Black" panose="020B0A04020102020204" pitchFamily="34" charset="0"/>
            </a:endParaRPr>
          </a:p>
        </p:txBody>
      </p:sp>
      <p:sp>
        <p:nvSpPr>
          <p:cNvPr id="4" name="Symbol zastępczy zawartości 3"/>
          <p:cNvSpPr>
            <a:spLocks noGrp="1"/>
          </p:cNvSpPr>
          <p:nvPr>
            <p:ph sz="half" idx="2"/>
          </p:nvPr>
        </p:nvSpPr>
        <p:spPr>
          <a:xfrm>
            <a:off x="4716016" y="1124744"/>
            <a:ext cx="4032448" cy="5544616"/>
          </a:xfrm>
          <a:solidFill>
            <a:srgbClr val="FFFF00"/>
          </a:solidFill>
        </p:spPr>
        <p:txBody>
          <a:bodyPr>
            <a:normAutofit/>
          </a:bodyPr>
          <a:lstStyle/>
          <a:p>
            <a:pPr marL="0" indent="0">
              <a:buNone/>
            </a:pPr>
            <a:endParaRPr lang="pl-PL" dirty="0" smtClean="0"/>
          </a:p>
          <a:p>
            <a:pPr marL="0" indent="0">
              <a:buNone/>
            </a:pPr>
            <a:r>
              <a:rPr lang="pl-PL" dirty="0" smtClean="0"/>
              <a:t>duża </a:t>
            </a:r>
            <a:r>
              <a:rPr lang="pl-PL" dirty="0"/>
              <a:t>woskowa świeca </a:t>
            </a:r>
            <a:r>
              <a:rPr lang="pl-PL" dirty="0" smtClean="0"/>
              <a:t/>
            </a:r>
            <a:br>
              <a:rPr lang="pl-PL" dirty="0" smtClean="0"/>
            </a:br>
            <a:r>
              <a:rPr lang="pl-PL" dirty="0" smtClean="0"/>
              <a:t>(</a:t>
            </a:r>
            <a:r>
              <a:rPr lang="pl-PL" dirty="0"/>
              <a:t>z wosku pszczelego), którą zapala się w Wigilię </a:t>
            </a:r>
            <a:r>
              <a:rPr lang="pl-PL" dirty="0" smtClean="0"/>
              <a:t>Paschalną  </a:t>
            </a:r>
            <a:r>
              <a:rPr lang="pl-PL" dirty="0"/>
              <a:t>i ustawia w centrum prezbiterium lub obok ambony na czas Okresu wielkanocnego. </a:t>
            </a:r>
            <a:r>
              <a:rPr lang="pl-PL" dirty="0" smtClean="0"/>
              <a:t/>
            </a:r>
            <a:br>
              <a:rPr lang="pl-PL" dirty="0" smtClean="0"/>
            </a:br>
            <a:r>
              <a:rPr lang="pl-PL" b="1" dirty="0" smtClean="0">
                <a:solidFill>
                  <a:srgbClr val="FF0000"/>
                </a:solidFill>
              </a:rPr>
              <a:t>Jest </a:t>
            </a:r>
            <a:r>
              <a:rPr lang="pl-PL" b="1" dirty="0">
                <a:solidFill>
                  <a:srgbClr val="FF0000"/>
                </a:solidFill>
              </a:rPr>
              <a:t>symbolem zmartwychwstałego Jezusa Chrystusa. </a:t>
            </a:r>
          </a:p>
        </p:txBody>
      </p:sp>
      <p:pic>
        <p:nvPicPr>
          <p:cNvPr id="5" name="Symbol zastępczy zawartości 4" descr="Wielka Sobota - cisza i oczekiwanie"/>
          <p:cNvPicPr>
            <a:picLocks noGrp="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412776"/>
            <a:ext cx="4176464" cy="5256584"/>
          </a:xfrm>
          <a:prstGeom prst="rect">
            <a:avLst/>
          </a:prstGeom>
          <a:noFill/>
          <a:ln>
            <a:noFill/>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268</Words>
  <Application>Microsoft Office PowerPoint</Application>
  <PresentationFormat>Pokaz na ekranie (4:3)</PresentationFormat>
  <Paragraphs>28</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Motyw pakietu Office</vt:lpstr>
      <vt:lpstr>Katecheza 5</vt:lpstr>
      <vt:lpstr>Jezus żyje!</vt:lpstr>
      <vt:lpstr>Odpowiedz ustnie na pytania do tekstu:  Jezus żyje!</vt:lpstr>
      <vt:lpstr>Prezentacja programu PowerPoint</vt:lpstr>
      <vt:lpstr>Prezentacja programu PowerPoint</vt:lpstr>
      <vt:lpstr>Prezentacja programu PowerPoint</vt:lpstr>
      <vt:lpstr>Prezentacja programu PowerPoint</vt:lpstr>
      <vt:lpstr>Prezentacja programu PowerPoint</vt:lpstr>
      <vt:lpstr>PASCHAŁ</vt:lpstr>
      <vt:lpstr>ZADANIE:</vt:lpstr>
      <vt:lpstr>RYMOWANKA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Przeżywam radość ze zmartwychwstania Pana Jezusa.</dc:title>
  <dc:creator>KACPER</dc:creator>
  <cp:lastModifiedBy>User</cp:lastModifiedBy>
  <cp:revision>8</cp:revision>
  <dcterms:created xsi:type="dcterms:W3CDTF">2015-04-01T20:26:49Z</dcterms:created>
  <dcterms:modified xsi:type="dcterms:W3CDTF">2020-04-16T06:07:05Z</dcterms:modified>
</cp:coreProperties>
</file>