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5" r:id="rId3"/>
    <p:sldId id="257" r:id="rId4"/>
    <p:sldId id="258" r:id="rId5"/>
    <p:sldId id="259" r:id="rId6"/>
    <p:sldId id="260" r:id="rId7"/>
    <p:sldId id="266" r:id="rId8"/>
    <p:sldId id="261" r:id="rId9"/>
    <p:sldId id="262" r:id="rId10"/>
    <p:sldId id="263" r:id="rId11"/>
    <p:sldId id="264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66FF33"/>
    <a:srgbClr val="FFFF00"/>
    <a:srgbClr val="FFFB25"/>
    <a:srgbClr val="FF99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4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676CE-3C47-4642-9E97-5CC808C8D787}" type="datetimeFigureOut">
              <a:rPr lang="pl-PL" smtClean="0"/>
              <a:t>06.04.2020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E715C-1287-479D-8CFF-DE0B987096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720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E715C-1287-479D-8CFF-DE0B98709642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674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8970-ABB0-472A-AA86-8BD4A2EF7C4E}" type="datetimeFigureOut">
              <a:rPr lang="pl-PL" smtClean="0"/>
              <a:t>06.04.2020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A02B-FF62-42D2-AB84-3DB7FE265E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8970-ABB0-472A-AA86-8BD4A2EF7C4E}" type="datetimeFigureOut">
              <a:rPr lang="pl-PL" smtClean="0"/>
              <a:t>06.04.2020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A02B-FF62-42D2-AB84-3DB7FE265E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8970-ABB0-472A-AA86-8BD4A2EF7C4E}" type="datetimeFigureOut">
              <a:rPr lang="pl-PL" smtClean="0"/>
              <a:t>06.04.2020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A02B-FF62-42D2-AB84-3DB7FE265E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8970-ABB0-472A-AA86-8BD4A2EF7C4E}" type="datetimeFigureOut">
              <a:rPr lang="pl-PL" smtClean="0"/>
              <a:t>06.04.2020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A02B-FF62-42D2-AB84-3DB7FE265E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8970-ABB0-472A-AA86-8BD4A2EF7C4E}" type="datetimeFigureOut">
              <a:rPr lang="pl-PL" smtClean="0"/>
              <a:t>06.04.2020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A02B-FF62-42D2-AB84-3DB7FE265E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8970-ABB0-472A-AA86-8BD4A2EF7C4E}" type="datetimeFigureOut">
              <a:rPr lang="pl-PL" smtClean="0"/>
              <a:t>06.04.2020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A02B-FF62-42D2-AB84-3DB7FE265E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8970-ABB0-472A-AA86-8BD4A2EF7C4E}" type="datetimeFigureOut">
              <a:rPr lang="pl-PL" smtClean="0"/>
              <a:t>06.04.2020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A02B-FF62-42D2-AB84-3DB7FE265E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8970-ABB0-472A-AA86-8BD4A2EF7C4E}" type="datetimeFigureOut">
              <a:rPr lang="pl-PL" smtClean="0"/>
              <a:t>06.04.2020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A02B-FF62-42D2-AB84-3DB7FE265E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8970-ABB0-472A-AA86-8BD4A2EF7C4E}" type="datetimeFigureOut">
              <a:rPr lang="pl-PL" smtClean="0"/>
              <a:t>06.04.2020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A02B-FF62-42D2-AB84-3DB7FE265E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8970-ABB0-472A-AA86-8BD4A2EF7C4E}" type="datetimeFigureOut">
              <a:rPr lang="pl-PL" smtClean="0"/>
              <a:t>06.04.2020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A02B-FF62-42D2-AB84-3DB7FE265E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8970-ABB0-472A-AA86-8BD4A2EF7C4E}" type="datetimeFigureOut">
              <a:rPr lang="pl-PL" smtClean="0"/>
              <a:t>06.04.2020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CA02B-FF62-42D2-AB84-3DB7FE265EF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E8970-ABB0-472A-AA86-8BD4A2EF7C4E}" type="datetimeFigureOut">
              <a:rPr lang="pl-PL" smtClean="0"/>
              <a:t>06.04.2020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CA02B-FF62-42D2-AB84-3DB7FE265EF8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j8hknQ2DZ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l-PL" b="1" dirty="0" smtClean="0">
                <a:solidFill>
                  <a:srgbClr val="FF0000"/>
                </a:solidFill>
              </a:rPr>
              <a:t>Katecheza 5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59632" y="3501008"/>
            <a:ext cx="6512768" cy="213779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pl-PL" b="1" dirty="0" smtClean="0">
              <a:solidFill>
                <a:srgbClr val="FF0000"/>
              </a:solidFill>
            </a:endParaRPr>
          </a:p>
          <a:p>
            <a:r>
              <a:rPr lang="pl-PL" b="1" dirty="0" smtClean="0">
                <a:solidFill>
                  <a:srgbClr val="FF0000"/>
                </a:solidFill>
              </a:rPr>
              <a:t>W </a:t>
            </a:r>
            <a:r>
              <a:rPr lang="pl-PL" b="1" dirty="0">
                <a:solidFill>
                  <a:srgbClr val="FF0000"/>
                </a:solidFill>
              </a:rPr>
              <a:t>Wielką Sobotę święcimy pokarmy</a:t>
            </a:r>
            <a:r>
              <a:rPr lang="pl-PL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pl-PL" dirty="0"/>
              <a:t>T</a:t>
            </a:r>
            <a:r>
              <a:rPr lang="pl-PL" dirty="0" smtClean="0"/>
              <a:t>. 48 katechizm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229600" cy="1143000"/>
          </a:xfrm>
        </p:spPr>
        <p:txBody>
          <a:bodyPr>
            <a:noAutofit/>
          </a:bodyPr>
          <a:lstStyle/>
          <a:p>
            <a:r>
              <a:rPr lang="pl-PL" sz="2800" dirty="0" smtClean="0"/>
              <a:t>A teraz zaśpiewaj z ks. </a:t>
            </a:r>
            <a:r>
              <a:rPr lang="pl-PL" sz="2800" smtClean="0"/>
              <a:t>Antonim Długoszem </a:t>
            </a:r>
            <a:r>
              <a:rPr lang="pl-PL" sz="2800" smtClean="0">
                <a:hlinkClick r:id="rId2"/>
              </a:rPr>
              <a:t>https</a:t>
            </a:r>
            <a:r>
              <a:rPr lang="pl-PL" sz="2800" dirty="0">
                <a:hlinkClick r:id="rId2"/>
              </a:rPr>
              <a:t>://www.youtube.com/watch?v=9j8hknQ2DZM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25658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ctr">
              <a:lnSpc>
                <a:spcPct val="200000"/>
              </a:lnSpc>
              <a:buNone/>
            </a:pPr>
            <a:r>
              <a:rPr lang="pl-PL" sz="3300" b="1" dirty="0" smtClean="0">
                <a:solidFill>
                  <a:srgbClr val="00B050"/>
                </a:solidFill>
                <a:latin typeface="Arial Black" pitchFamily="34" charset="0"/>
              </a:rPr>
              <a:t>Bóg nie umarł, Jezus żyje</a:t>
            </a:r>
            <a:br>
              <a:rPr lang="pl-PL" sz="3300" b="1" dirty="0" smtClean="0">
                <a:solidFill>
                  <a:srgbClr val="00B050"/>
                </a:solidFill>
                <a:latin typeface="Arial Black" pitchFamily="34" charset="0"/>
              </a:rPr>
            </a:br>
            <a:r>
              <a:rPr lang="pl-PL" sz="3300" b="1" dirty="0" smtClean="0">
                <a:solidFill>
                  <a:srgbClr val="00B050"/>
                </a:solidFill>
                <a:latin typeface="Arial Black" pitchFamily="34" charset="0"/>
              </a:rPr>
              <a:t>Daj mu ręce swe, </a:t>
            </a:r>
            <a:br>
              <a:rPr lang="pl-PL" sz="3300" b="1" dirty="0" smtClean="0">
                <a:solidFill>
                  <a:srgbClr val="00B050"/>
                </a:solidFill>
                <a:latin typeface="Arial Black" pitchFamily="34" charset="0"/>
              </a:rPr>
            </a:br>
            <a:r>
              <a:rPr lang="pl-PL" sz="3300" b="1" dirty="0" smtClean="0">
                <a:solidFill>
                  <a:srgbClr val="00B050"/>
                </a:solidFill>
                <a:latin typeface="Arial Black" pitchFamily="34" charset="0"/>
              </a:rPr>
              <a:t>daj mu nogi swe,</a:t>
            </a:r>
          </a:p>
          <a:p>
            <a:pPr algn="ctr">
              <a:lnSpc>
                <a:spcPct val="200000"/>
              </a:lnSpc>
              <a:buNone/>
            </a:pPr>
            <a:r>
              <a:rPr lang="pl-PL" sz="3300" b="1" dirty="0" smtClean="0">
                <a:solidFill>
                  <a:srgbClr val="00B050"/>
                </a:solidFill>
                <a:latin typeface="Arial Black" pitchFamily="34" charset="0"/>
              </a:rPr>
              <a:t>Daj mu serce swe,</a:t>
            </a:r>
          </a:p>
          <a:p>
            <a:pPr algn="ctr">
              <a:lnSpc>
                <a:spcPct val="200000"/>
              </a:lnSpc>
              <a:buNone/>
            </a:pPr>
            <a:r>
              <a:rPr lang="pl-PL" sz="3300" b="1" dirty="0" smtClean="0">
                <a:solidFill>
                  <a:srgbClr val="00B050"/>
                </a:solidFill>
                <a:latin typeface="Arial Black" pitchFamily="34" charset="0"/>
              </a:rPr>
              <a:t>On Twoim Panem jest.</a:t>
            </a:r>
          </a:p>
          <a:p>
            <a:pPr algn="ctr">
              <a:lnSpc>
                <a:spcPct val="200000"/>
              </a:lnSpc>
              <a:buNone/>
            </a:pPr>
            <a:endParaRPr lang="pl-PL" sz="4000" b="1" dirty="0" smtClean="0">
              <a:solidFill>
                <a:srgbClr val="00B050"/>
              </a:solidFill>
              <a:latin typeface="Arial Black" pitchFamily="34" charset="0"/>
            </a:endParaRPr>
          </a:p>
          <a:p>
            <a:pPr algn="ctr">
              <a:lnSpc>
                <a:spcPct val="200000"/>
              </a:lnSpc>
              <a:buNone/>
            </a:pPr>
            <a:endParaRPr lang="pl-PL" sz="4000" b="1" dirty="0">
              <a:solidFill>
                <a:srgbClr val="00B05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pl-PL" dirty="0" smtClean="0"/>
              <a:t>Zadanie 1.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  <a:solidFill>
            <a:srgbClr val="FFFF00"/>
          </a:solidFill>
        </p:spPr>
        <p:txBody>
          <a:bodyPr/>
          <a:lstStyle/>
          <a:p>
            <a:endParaRPr lang="pl-PL" dirty="0" smtClean="0"/>
          </a:p>
          <a:p>
            <a:r>
              <a:rPr lang="pl-PL" dirty="0" smtClean="0"/>
              <a:t>Wklej koszyczek wielkanocny – str. 121 katechizm</a:t>
            </a:r>
          </a:p>
          <a:p>
            <a:r>
              <a:rPr lang="pl-PL" dirty="0" smtClean="0"/>
              <a:t>Wykonaj pracę na 16.04.2020r. (czwartek po świętach)</a:t>
            </a:r>
          </a:p>
          <a:p>
            <a:r>
              <a:rPr lang="pl-PL" dirty="0" smtClean="0"/>
              <a:t>Jak robiłeś/robiłaś  w domu pisanki zrób zdjęcie i wyślij do mnie?</a:t>
            </a:r>
          </a:p>
          <a:p>
            <a:r>
              <a:rPr lang="pl-PL" dirty="0" smtClean="0"/>
              <a:t>Uśmiechaj się dużo, a </a:t>
            </a:r>
            <a:r>
              <a:rPr lang="pl-PL" dirty="0"/>
              <a:t>ś</a:t>
            </a:r>
            <a:r>
              <a:rPr lang="pl-PL" dirty="0" smtClean="0"/>
              <a:t>wiat będzie piękniejszy.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28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l-PL" dirty="0" smtClean="0"/>
              <a:t>A teraz miło spędź czas: odgadnij zagadki wielkanocne…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1"/>
          </p:nvPr>
        </p:nvSpPr>
        <p:spPr>
          <a:solidFill>
            <a:srgbClr val="FFC000"/>
          </a:solidFill>
        </p:spPr>
        <p:txBody>
          <a:bodyPr/>
          <a:lstStyle/>
          <a:p>
            <a:pPr lvl="0"/>
            <a:r>
              <a:rPr lang="pl-PL" dirty="0" smtClean="0"/>
              <a:t>1.W </a:t>
            </a:r>
            <a:r>
              <a:rPr lang="pl-PL" dirty="0"/>
              <a:t>jakim dniu, czy wiecie, chociaż słońce świeci, biega po podwórku dużo  mokrych dzieci</a:t>
            </a:r>
            <a:r>
              <a:rPr lang="pl-PL" dirty="0" smtClean="0"/>
              <a:t>?</a:t>
            </a:r>
          </a:p>
          <a:p>
            <a:r>
              <a:rPr lang="pl-PL" dirty="0" smtClean="0"/>
              <a:t>2.</a:t>
            </a:r>
            <a:r>
              <a:rPr lang="pl-PL" dirty="0"/>
              <a:t> Na wielkanocnym stole ona króluje. Polana słodkim lukrem i gościom smakuje?</a:t>
            </a:r>
          </a:p>
          <a:p>
            <a:pPr lvl="0"/>
            <a:endParaRPr lang="pl-PL" dirty="0"/>
          </a:p>
          <a:p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solidFill>
            <a:srgbClr val="92D050"/>
          </a:solidFill>
        </p:spPr>
        <p:txBody>
          <a:bodyPr/>
          <a:lstStyle/>
          <a:p>
            <a:pPr lvl="0"/>
            <a:r>
              <a:rPr lang="pl-PL" dirty="0" smtClean="0"/>
              <a:t>3.Jak </a:t>
            </a:r>
            <a:r>
              <a:rPr lang="pl-PL" dirty="0"/>
              <a:t>się nazywa skorupka od </a:t>
            </a:r>
            <a:r>
              <a:rPr lang="pl-PL" dirty="0" smtClean="0"/>
              <a:t>jajek, </a:t>
            </a:r>
            <a:r>
              <a:rPr lang="pl-PL" dirty="0"/>
              <a:t>co na Wielkanoc się przydaje?</a:t>
            </a:r>
          </a:p>
          <a:p>
            <a:pPr lvl="0"/>
            <a:r>
              <a:rPr lang="pl-PL" dirty="0" smtClean="0"/>
              <a:t>4.Upiecze </a:t>
            </a:r>
            <a:r>
              <a:rPr lang="pl-PL" dirty="0"/>
              <a:t>go mama dla synka, upiecze go mama </a:t>
            </a:r>
            <a:r>
              <a:rPr lang="pl-PL" dirty="0" smtClean="0"/>
              <a:t>dla </a:t>
            </a:r>
            <a:r>
              <a:rPr lang="pl-PL" dirty="0"/>
              <a:t>córek, na wielkanocnym stole musi być pyszny…….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442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95536" y="332656"/>
            <a:ext cx="4100264" cy="5793507"/>
          </a:xfrm>
          <a:solidFill>
            <a:srgbClr val="66FFFF"/>
          </a:solidFill>
        </p:spPr>
        <p:txBody>
          <a:bodyPr>
            <a:normAutofit/>
          </a:bodyPr>
          <a:lstStyle/>
          <a:p>
            <a:pPr lvl="0"/>
            <a:endParaRPr lang="pl-PL" dirty="0" smtClean="0"/>
          </a:p>
          <a:p>
            <a:pPr lvl="0"/>
            <a:r>
              <a:rPr lang="pl-PL" dirty="0" smtClean="0"/>
              <a:t>5.Nie </a:t>
            </a:r>
            <a:r>
              <a:rPr lang="pl-PL" dirty="0"/>
              <a:t>miauczą nie kwitną, białe, albo szare. Znajdziesz je na wierzbie, gdy się kończy marzec</a:t>
            </a:r>
            <a:r>
              <a:rPr lang="pl-PL" dirty="0" smtClean="0"/>
              <a:t>.</a:t>
            </a:r>
          </a:p>
          <a:p>
            <a:pPr lvl="0"/>
            <a:r>
              <a:rPr lang="pl-PL" dirty="0" smtClean="0"/>
              <a:t>6.W </a:t>
            </a:r>
            <a:r>
              <a:rPr lang="pl-PL" dirty="0"/>
              <a:t>wielkanocnym koszyczku leżeć będą sobie. Zanim je tam włożę, ślicznie je ozdobię.</a:t>
            </a:r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0" y="404664"/>
            <a:ext cx="4114800" cy="5721499"/>
          </a:xfrm>
          <a:solidFill>
            <a:srgbClr val="FF99CC"/>
          </a:solidFill>
        </p:spPr>
        <p:txBody>
          <a:bodyPr>
            <a:normAutofit/>
          </a:bodyPr>
          <a:lstStyle/>
          <a:p>
            <a:pPr lvl="0"/>
            <a:endParaRPr lang="pl-PL" dirty="0" smtClean="0"/>
          </a:p>
          <a:p>
            <a:pPr lvl="0"/>
            <a:r>
              <a:rPr lang="pl-PL" dirty="0" smtClean="0"/>
              <a:t>7.</a:t>
            </a:r>
            <a:r>
              <a:rPr lang="pl-PL" dirty="0"/>
              <a:t> Ukrywa Wielkanoc słodkości różne, więc każde dziecko na niego czeka. Zobaczyć go jednak – wysiłki to próżne, bo on susami – </a:t>
            </a:r>
            <a:r>
              <a:rPr lang="pl-PL" dirty="0" err="1"/>
              <a:t>kic</a:t>
            </a:r>
            <a:r>
              <a:rPr lang="pl-PL" dirty="0"/>
              <a:t>! </a:t>
            </a:r>
            <a:r>
              <a:rPr lang="pl-PL" dirty="0" err="1"/>
              <a:t>Kic</a:t>
            </a:r>
            <a:r>
              <a:rPr lang="pl-PL" dirty="0"/>
              <a:t>! Ucieka.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916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51520" y="1124744"/>
            <a:ext cx="4244280" cy="5001419"/>
          </a:xfrm>
          <a:solidFill>
            <a:srgbClr val="66FF33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8. Wielkanocna </a:t>
            </a:r>
            <a:r>
              <a:rPr lang="pl-PL" dirty="0"/>
              <a:t>zupa,</a:t>
            </a:r>
            <a:br>
              <a:rPr lang="pl-PL" dirty="0"/>
            </a:br>
            <a:r>
              <a:rPr lang="pl-PL" dirty="0"/>
              <a:t>w niej kiełbaska pływa.</a:t>
            </a:r>
            <a:br>
              <a:rPr lang="pl-PL" dirty="0"/>
            </a:br>
            <a:r>
              <a:rPr lang="pl-PL" dirty="0"/>
              <a:t>Jest tam też jajeczko,</a:t>
            </a:r>
            <a:br>
              <a:rPr lang="pl-PL" dirty="0"/>
            </a:br>
            <a:r>
              <a:rPr lang="pl-PL" dirty="0"/>
              <a:t>żółte jak słoneczko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9. Zgodnie </a:t>
            </a:r>
            <a:r>
              <a:rPr lang="pl-PL" dirty="0"/>
              <a:t>z wielkanocnym zwyczajem</a:t>
            </a:r>
            <a:br>
              <a:rPr lang="pl-PL" dirty="0"/>
            </a:br>
            <a:r>
              <a:rPr lang="pl-PL" dirty="0"/>
              <a:t>słodkie upominki każdemu rozdaje. 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3884240" cy="5001419"/>
          </a:xfrm>
          <a:solidFill>
            <a:srgbClr val="99CC00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10. Choć </a:t>
            </a:r>
            <a:r>
              <a:rPr lang="pl-PL" dirty="0"/>
              <a:t>już Święta blisko</a:t>
            </a:r>
            <a:br>
              <a:rPr lang="pl-PL" dirty="0"/>
            </a:br>
            <a:r>
              <a:rPr lang="pl-PL" dirty="0"/>
              <a:t>wiatr na dworze dmucha.</a:t>
            </a:r>
            <a:br>
              <a:rPr lang="pl-PL" dirty="0"/>
            </a:br>
            <a:r>
              <a:rPr lang="pl-PL" dirty="0"/>
              <a:t>Na talerzu, w domu</a:t>
            </a:r>
            <a:br>
              <a:rPr lang="pl-PL" dirty="0"/>
            </a:br>
            <a:r>
              <a:rPr lang="pl-PL" dirty="0"/>
              <a:t>kiełkuje </a:t>
            </a:r>
            <a:r>
              <a:rPr lang="pl-PL" dirty="0" smtClean="0"/>
              <a:t>…………..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11. Święta</a:t>
            </a:r>
            <a:r>
              <a:rPr lang="pl-PL" dirty="0"/>
              <a:t>! Święta nadeszły!</a:t>
            </a:r>
            <a:br>
              <a:rPr lang="pl-PL" dirty="0"/>
            </a:br>
            <a:r>
              <a:rPr lang="pl-PL" dirty="0"/>
              <a:t>Wstawajmy! Już rano!</a:t>
            </a:r>
            <a:br>
              <a:rPr lang="pl-PL" dirty="0"/>
            </a:br>
            <a:r>
              <a:rPr lang="pl-PL" dirty="0"/>
              <a:t>Podzielimy się jajeczkiem,</a:t>
            </a:r>
            <a:br>
              <a:rPr lang="pl-PL" dirty="0"/>
            </a:br>
            <a:r>
              <a:rPr lang="pl-PL" dirty="0"/>
              <a:t>bo dziś przecież</a:t>
            </a:r>
            <a:r>
              <a:rPr lang="pl-PL" dirty="0" smtClean="0"/>
              <a:t>...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7087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28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Życzę wam </a:t>
            </a:r>
            <a:r>
              <a:rPr lang="pl-PL" sz="2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wszystkiego najlepszego </a:t>
            </a:r>
            <a:r>
              <a:rPr lang="pl-PL" sz="28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pl-PL" sz="28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pl-PL" sz="28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z </a:t>
            </a:r>
            <a:r>
              <a:rPr lang="pl-PL" sz="2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okazji Świąt Zmartwychwstania Pana </a:t>
            </a:r>
            <a:r>
              <a:rPr lang="pl-PL" sz="28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Jezusa</a:t>
            </a:r>
            <a:r>
              <a:rPr lang="pl-PL" sz="3200" dirty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pl-PL" sz="32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endParaRPr lang="pl-PL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 descr="Śliczne kartki Wielkanocne – Jezusek | Serce Jezusa | Śliczne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08912" cy="4968552"/>
          </a:xfrm>
          <a:prstGeom prst="rect">
            <a:avLst/>
          </a:prstGeom>
          <a:solidFill>
            <a:srgbClr val="FFFF0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463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l-PL" dirty="0" smtClean="0"/>
              <a:t>Witam  moich kochanych uczniów </a:t>
            </a:r>
            <a:br>
              <a:rPr lang="pl-PL" dirty="0" smtClean="0"/>
            </a:br>
            <a:r>
              <a:rPr lang="pl-PL" dirty="0" smtClean="0"/>
              <a:t>i rodziców.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412776"/>
            <a:ext cx="8496944" cy="504056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pl-PL" dirty="0"/>
              <a:t>Z </a:t>
            </a:r>
            <a:r>
              <a:rPr lang="pl-PL" dirty="0" smtClean="0"/>
              <a:t>okazji zbliżających się Świąt Wielkiej Nocy pragnę Państwu i dzieciom złożyć  najserdeczniejsze  życzenia:</a:t>
            </a:r>
            <a:br>
              <a:rPr lang="pl-PL" dirty="0" smtClean="0"/>
            </a:br>
            <a:r>
              <a:rPr lang="pl-PL" b="1" dirty="0" smtClean="0">
                <a:solidFill>
                  <a:srgbClr val="FF0000"/>
                </a:solidFill>
              </a:rPr>
              <a:t>Niech </a:t>
            </a:r>
            <a:r>
              <a:rPr lang="pl-PL" b="1" dirty="0">
                <a:solidFill>
                  <a:srgbClr val="FF0000"/>
                </a:solidFill>
              </a:rPr>
              <a:t>Zmartwychwstanie Pańskie</a:t>
            </a:r>
            <a:r>
              <a:rPr lang="pl-PL" b="1" dirty="0" smtClean="0">
                <a:solidFill>
                  <a:srgbClr val="FF0000"/>
                </a:solidFill>
              </a:rPr>
              <a:t>, </a:t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>które </a:t>
            </a:r>
            <a:r>
              <a:rPr lang="pl-PL" b="1" dirty="0">
                <a:solidFill>
                  <a:srgbClr val="FF0000"/>
                </a:solidFill>
              </a:rPr>
              <a:t>niesie odrodzenie duchowe</a:t>
            </a:r>
            <a:r>
              <a:rPr lang="pl-PL" b="1" dirty="0" smtClean="0">
                <a:solidFill>
                  <a:srgbClr val="FF0000"/>
                </a:solidFill>
              </a:rPr>
              <a:t>,</a:t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>napełni </a:t>
            </a:r>
            <a:r>
              <a:rPr lang="pl-PL" b="1" dirty="0">
                <a:solidFill>
                  <a:srgbClr val="FF0000"/>
                </a:solidFill>
              </a:rPr>
              <a:t>wszystkich spokojem i </a:t>
            </a:r>
            <a:r>
              <a:rPr lang="pl-PL" b="1" dirty="0" smtClean="0">
                <a:solidFill>
                  <a:srgbClr val="FF0000"/>
                </a:solidFill>
              </a:rPr>
              <a:t>wiarą,,</a:t>
            </a:r>
            <a:r>
              <a:rPr lang="pl-PL" b="1" dirty="0" smtClean="0">
                <a:solidFill>
                  <a:srgbClr val="FF0000"/>
                </a:solidFill>
              </a:rPr>
              <a:t/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>da </a:t>
            </a:r>
            <a:r>
              <a:rPr lang="pl-PL" b="1" dirty="0">
                <a:solidFill>
                  <a:srgbClr val="FF0000"/>
                </a:solidFill>
              </a:rPr>
              <a:t>siłę w pokonywaniu </a:t>
            </a:r>
            <a:r>
              <a:rPr lang="pl-PL" b="1" dirty="0" smtClean="0">
                <a:solidFill>
                  <a:srgbClr val="FF0000"/>
                </a:solidFill>
              </a:rPr>
              <a:t>trudności</a:t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>i </a:t>
            </a:r>
            <a:r>
              <a:rPr lang="pl-PL" b="1" dirty="0">
                <a:solidFill>
                  <a:srgbClr val="FF0000"/>
                </a:solidFill>
              </a:rPr>
              <a:t>pozwoli z ufnością patrzeć w przyszłość. </a:t>
            </a:r>
            <a:r>
              <a:rPr lang="pl-PL" b="1" dirty="0" smtClean="0">
                <a:solidFill>
                  <a:srgbClr val="FF0000"/>
                </a:solidFill>
              </a:rPr>
              <a:t>Wszystkiego najlepszego. Szczęść Boże! </a:t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>Monika Piwowarczyk</a:t>
            </a:r>
            <a:endParaRPr lang="pl-PL" b="1" dirty="0">
              <a:solidFill>
                <a:srgbClr val="FF0000"/>
              </a:solidFill>
            </a:endParaRPr>
          </a:p>
        </p:txBody>
      </p:sp>
      <p:pic>
        <p:nvPicPr>
          <p:cNvPr id="4" name="Obraz 3" descr="Zacisze Lenki: Radosnego Alleluja! - życzenia wielkanocn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060848"/>
            <a:ext cx="1728192" cy="2880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24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1187624" y="116632"/>
            <a:ext cx="7956376" cy="719981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FF0000"/>
                </a:solidFill>
              </a:rPr>
              <a:t>Sobotni poranek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0" y="692150"/>
            <a:ext cx="9144000" cy="6165850"/>
          </a:xfrm>
          <a:solidFill>
            <a:srgbClr val="FFFB25"/>
          </a:solidFill>
        </p:spPr>
        <p:txBody>
          <a:bodyPr>
            <a:noAutofit/>
          </a:bodyPr>
          <a:lstStyle/>
          <a:p>
            <a:r>
              <a:rPr lang="pl-PL" sz="2400" dirty="0" smtClean="0"/>
              <a:t>Obudziłam się bardzo wcześnie. Gdy tylko wstałam, pobiegłam do kuchni, gdzie mama i babcia stroiły koszyczek zielonymi gałązkami. Bardzo zaskoczyła mnie ilość jajek na kuchennym stole, ale mój brat, który właśnie wszedł do kuchni, wyjaśnił mi wszystko: </a:t>
            </a:r>
            <a:br>
              <a:rPr lang="pl-PL" sz="2400" dirty="0" smtClean="0"/>
            </a:br>
            <a:r>
              <a:rPr lang="pl-PL" sz="2400" dirty="0" smtClean="0"/>
              <a:t>– Przecież dziś jest Wielka Sobota, więc trzeba iść do kościoła ze święconym. – Ale czemu właśnie jajka? – spytałam go. Na to pytanie Piotrek nie umiał odpowiedzieć, ale wtedy włączyła się babcia: </a:t>
            </a:r>
            <a:br>
              <a:rPr lang="pl-PL" sz="2400" dirty="0" smtClean="0"/>
            </a:br>
            <a:r>
              <a:rPr lang="pl-PL" sz="2400" dirty="0" smtClean="0"/>
              <a:t>– Ja wam opowiem, a wy przez ten czas zajmijcie się ozdabianiem wielkanocnych pisanek.  Ochoczo wzięliśmy się za malowanie ugotowanych przez mamę jajek, a babcia przystąpiła do rzeczy:</a:t>
            </a:r>
            <a:br>
              <a:rPr lang="pl-PL" sz="2400" dirty="0" smtClean="0"/>
            </a:br>
            <a:r>
              <a:rPr lang="pl-PL" sz="2400" b="1" dirty="0" smtClean="0">
                <a:solidFill>
                  <a:schemeClr val="accent2"/>
                </a:solidFill>
              </a:rPr>
              <a:t> – Jajka są znakiem życia, </a:t>
            </a:r>
            <a:r>
              <a:rPr lang="pl-PL" sz="2400" dirty="0" smtClean="0"/>
              <a:t>więc od najdawniejszych czasów ludzie dzielą się jajkami i ofiarują je sobie, wraz z najlepszymi życzeniami. Bo Wielkanoc to wielkie święto życia. Jak ze skorupki jajka wykluwa się pisklę, tak Jezus powstanie z zamkniętego grobu. </a:t>
            </a:r>
            <a:br>
              <a:rPr lang="pl-PL" sz="2400" dirty="0" smtClean="0"/>
            </a:br>
            <a:r>
              <a:rPr lang="pl-PL" sz="2400" dirty="0" smtClean="0"/>
              <a:t>– A co z pozostałymi pokarmami, które święcimy? – dopytywał się zaciekawiony Piotrek. Babcia układała po kolei wszystko w koszyczku: </a:t>
            </a:r>
            <a:r>
              <a:rPr lang="pl-PL" sz="2000" dirty="0" smtClean="0"/>
              <a:t/>
            </a:r>
            <a:br>
              <a:rPr lang="pl-PL" sz="2000" dirty="0" smtClean="0"/>
            </a:b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251520" y="260648"/>
            <a:ext cx="8568952" cy="6408712"/>
          </a:xfrm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r>
              <a:rPr lang="pl-PL" dirty="0" smtClean="0">
                <a:solidFill>
                  <a:srgbClr val="FF0000"/>
                </a:solidFill>
              </a:rPr>
              <a:t>– Chleb przypomina o tym</a:t>
            </a:r>
            <a:r>
              <a:rPr lang="pl-PL" dirty="0" smtClean="0"/>
              <a:t>, że powinniśmy być wdzięczni Bogu za codzienny </a:t>
            </a:r>
            <a:r>
              <a:rPr lang="pl-PL" b="1" dirty="0" smtClean="0"/>
              <a:t>pokarm, wędlina </a:t>
            </a:r>
            <a:r>
              <a:rPr lang="pl-PL" dirty="0" smtClean="0"/>
              <a:t>to znak, że po wielu dniach przestajemy wreszcie pościć, </a:t>
            </a:r>
            <a:r>
              <a:rPr lang="pl-PL" dirty="0" smtClean="0">
                <a:solidFill>
                  <a:srgbClr val="0070C0"/>
                </a:solidFill>
              </a:rPr>
              <a:t>sól </a:t>
            </a:r>
            <a:r>
              <a:rPr lang="pl-PL" dirty="0" smtClean="0"/>
              <a:t>przypomina, że jesteśmy solą ziemi, natomiast </a:t>
            </a:r>
            <a:r>
              <a:rPr lang="pl-PL" dirty="0" smtClean="0">
                <a:solidFill>
                  <a:srgbClr val="7030A0"/>
                </a:solidFill>
              </a:rPr>
              <a:t>chrzan przypomina, </a:t>
            </a:r>
            <a:r>
              <a:rPr lang="pl-PL" dirty="0" smtClean="0"/>
              <a:t>że w życiu są czasem i chwile smutne. – A baranek z chorągiewką? </a:t>
            </a:r>
            <a:br>
              <a:rPr lang="pl-PL" dirty="0" smtClean="0"/>
            </a:br>
            <a:r>
              <a:rPr lang="pl-PL" b="1" u="sng" dirty="0" smtClean="0">
                <a:solidFill>
                  <a:srgbClr val="FF0000"/>
                </a:solidFill>
              </a:rPr>
              <a:t>– O, baranek jest najważniejszy! Ma on nam przypominać samego Jezusa i Jego wielką miłość</a:t>
            </a:r>
            <a:r>
              <a:rPr lang="pl-PL" dirty="0" smtClean="0">
                <a:solidFill>
                  <a:srgbClr val="FF0000"/>
                </a:solidFill>
              </a:rPr>
              <a:t>. </a:t>
            </a:r>
            <a:br>
              <a:rPr lang="pl-PL" dirty="0" smtClean="0">
                <a:solidFill>
                  <a:srgbClr val="FF0000"/>
                </a:solidFill>
              </a:rPr>
            </a:br>
            <a:r>
              <a:rPr lang="pl-PL" dirty="0" smtClean="0"/>
              <a:t>Mnie i Piotrka zupełnie zadowoliły te wyjaśnienia babci. Teraz już było oczywiste, po co tyle różnych rzeczy wkłada się do koszyczka. Gdy koszyczek był już gotowy, poszliśmy wraz z babcią do kościoła, żeby go poświęcić i żeby odwiedzić spoczywającego w grobie Jezusa. Gdy ksiądz przyszedł na miejsce, odmówił nad pokarmami modlitwę i pokropił je wodą święconą, a ja długo stałam przy „Bożym grobie”, rozmyślając nad tym, jak bardzo dobry Jezus wszystkich kocha, że oddał za nas życie. Potem we trójkę się pomodliliśmy, dziękując Jezusowi za Jego miłość.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611560" y="260648"/>
            <a:ext cx="8064896" cy="619268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algn="ctr">
              <a:lnSpc>
                <a:spcPct val="150000"/>
              </a:lnSpc>
            </a:pPr>
            <a:r>
              <a:rPr lang="pl-PL" sz="3500" dirty="0" smtClean="0">
                <a:solidFill>
                  <a:srgbClr val="FF0000"/>
                </a:solidFill>
                <a:latin typeface="Arial Black" pitchFamily="34" charset="0"/>
              </a:rPr>
              <a:t>„ Oni zabiją Go, ale trzeciego dnia zmartwychwstanie”  (</a:t>
            </a:r>
            <a:r>
              <a:rPr lang="pl-PL" sz="3500" dirty="0" err="1" smtClean="0">
                <a:solidFill>
                  <a:srgbClr val="FF0000"/>
                </a:solidFill>
                <a:latin typeface="Arial Black" pitchFamily="34" charset="0"/>
              </a:rPr>
              <a:t>Mt</a:t>
            </a:r>
            <a:r>
              <a:rPr lang="pl-PL" sz="3500" dirty="0" smtClean="0">
                <a:solidFill>
                  <a:srgbClr val="FF0000"/>
                </a:solidFill>
                <a:latin typeface="Arial Black" pitchFamily="34" charset="0"/>
              </a:rPr>
              <a:t> 17, 23)</a:t>
            </a:r>
          </a:p>
          <a:p>
            <a:pPr algn="ctr">
              <a:lnSpc>
                <a:spcPct val="150000"/>
              </a:lnSpc>
            </a:pPr>
            <a:endParaRPr lang="pl-PL" dirty="0">
              <a:solidFill>
                <a:srgbClr val="FF0000"/>
              </a:solidFill>
              <a:latin typeface="Arial Black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pl-PL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 Wielkanoc, dzieląc się święconym jajkiem z bliskimi, składamy sobie nawzajem życzenia. Potem zasiadamy do stołu i spożywamy poświęcone pokarmy, pamiętając, że są one darem Boga.</a:t>
            </a:r>
            <a:endParaRPr lang="pl-PL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http://i.wp.pl/a/f/jpeg/26696/koszyk_wielkanoc_pap_550.jpe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764704"/>
            <a:ext cx="6552728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 descr="Odkrywamy znaczenie symboli Świąt Wielkanocnych [ZDJĘCIA ..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4464496" cy="3888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 descr="Wielkanocny koszyczek Wydawnictwo Promic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068960"/>
            <a:ext cx="3744416" cy="35283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128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http://www.orestesklosowicz.pl/wp-content/uploads/2012/04/Swiecenie_pokarmow_Rynku_40250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7776864" cy="56886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075240" cy="100811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l-PL" dirty="0" smtClean="0"/>
              <a:t>Wiersz: Już nie kołaczą (Ewa Szelburg-Zarembina)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340768"/>
            <a:ext cx="8640960" cy="5256584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>
                <a:solidFill>
                  <a:srgbClr val="FF0000"/>
                </a:solidFill>
                <a:latin typeface="Arial Black" pitchFamily="34" charset="0"/>
              </a:rPr>
              <a:t>Już nie kołaczą kołatki, </a:t>
            </a:r>
            <a:br>
              <a:rPr lang="pl-PL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pl-PL" b="1" dirty="0" smtClean="0">
                <a:solidFill>
                  <a:srgbClr val="FF0000"/>
                </a:solidFill>
                <a:latin typeface="Arial Black" pitchFamily="34" charset="0"/>
              </a:rPr>
              <a:t>już koniec wielkopostnej żałoby. </a:t>
            </a:r>
          </a:p>
          <a:p>
            <a:pPr algn="ctr">
              <a:buNone/>
            </a:pPr>
            <a:r>
              <a:rPr lang="pl-PL" b="1" dirty="0" smtClean="0">
                <a:solidFill>
                  <a:srgbClr val="FF0000"/>
                </a:solidFill>
                <a:latin typeface="Arial Black" pitchFamily="34" charset="0"/>
              </a:rPr>
              <a:t>Trzymamy w rękach kwiatki </a:t>
            </a:r>
            <a:br>
              <a:rPr lang="pl-PL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pl-PL" b="1" dirty="0" smtClean="0">
                <a:solidFill>
                  <a:srgbClr val="FF0000"/>
                </a:solidFill>
                <a:latin typeface="Arial Black" pitchFamily="34" charset="0"/>
              </a:rPr>
              <a:t>idziemy z mamą „na groby”. </a:t>
            </a:r>
          </a:p>
          <a:p>
            <a:pPr algn="ctr">
              <a:buNone/>
            </a:pPr>
            <a:r>
              <a:rPr lang="pl-PL" b="1" dirty="0" smtClean="0">
                <a:solidFill>
                  <a:srgbClr val="FF0000"/>
                </a:solidFill>
                <a:latin typeface="Arial Black" pitchFamily="34" charset="0"/>
              </a:rPr>
              <a:t>W kościele, w kamiennej grocie </a:t>
            </a:r>
            <a:br>
              <a:rPr lang="pl-PL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pl-PL" b="1" dirty="0" smtClean="0">
                <a:solidFill>
                  <a:srgbClr val="FF0000"/>
                </a:solidFill>
                <a:latin typeface="Arial Black" pitchFamily="34" charset="0"/>
              </a:rPr>
              <a:t>Pan Jezus z krzyża zdjęty. </a:t>
            </a:r>
          </a:p>
          <a:p>
            <a:pPr algn="ctr">
              <a:buNone/>
            </a:pPr>
            <a:r>
              <a:rPr lang="pl-PL" b="1" dirty="0" smtClean="0">
                <a:solidFill>
                  <a:srgbClr val="FF0000"/>
                </a:solidFill>
                <a:latin typeface="Arial Black" pitchFamily="34" charset="0"/>
              </a:rPr>
              <a:t>Jutro nam zmartwychwstanie </a:t>
            </a:r>
            <a:br>
              <a:rPr lang="pl-PL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pl-PL" b="1" dirty="0" smtClean="0">
                <a:solidFill>
                  <a:srgbClr val="FF0000"/>
                </a:solidFill>
                <a:latin typeface="Arial Black" pitchFamily="34" charset="0"/>
              </a:rPr>
              <a:t>radosny, uśmiechnięty. </a:t>
            </a:r>
            <a:endParaRPr lang="pl-PL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408</Words>
  <Application>Microsoft Office PowerPoint</Application>
  <PresentationFormat>Pokaz na ekranie (4:3)</PresentationFormat>
  <Paragraphs>47</Paragraphs>
  <Slides>15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Katecheza 5</vt:lpstr>
      <vt:lpstr>Witam  moich kochanych uczniów  i rodziców.</vt:lpstr>
      <vt:lpstr>Sobotni poranek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Wiersz: Już nie kołaczą (Ewa Szelburg-Zarembina)</vt:lpstr>
      <vt:lpstr>A teraz zaśpiewaj z ks. Antonim Długoszem https://www.youtube.com/watch?v=9j8hknQ2DZM</vt:lpstr>
      <vt:lpstr>Zadanie 1.</vt:lpstr>
      <vt:lpstr>A teraz miło spędź czas: odgadnij zagadki wielkanocne…</vt:lpstr>
      <vt:lpstr>Prezentacja programu PowerPoint</vt:lpstr>
      <vt:lpstr>Prezentacja programu PowerPoint</vt:lpstr>
      <vt:lpstr> Życzę wam wszystkiego najlepszego  z okazji Świąt Zmartwychwstania Pana Jezusa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 Wielką Sobotę święcimy pokarmy.</dc:title>
  <dc:creator>KACPER</dc:creator>
  <cp:lastModifiedBy>User</cp:lastModifiedBy>
  <cp:revision>11</cp:revision>
  <dcterms:created xsi:type="dcterms:W3CDTF">2015-03-15T13:55:55Z</dcterms:created>
  <dcterms:modified xsi:type="dcterms:W3CDTF">2020-04-06T18:48:48Z</dcterms:modified>
</cp:coreProperties>
</file>