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60" r:id="rId6"/>
    <p:sldId id="261" r:id="rId7"/>
    <p:sldId id="262" r:id="rId8"/>
    <p:sldId id="263" r:id="rId9"/>
    <p:sldId id="267" r:id="rId10"/>
    <p:sldId id="266" r:id="rId11"/>
    <p:sldId id="264"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CCFF"/>
    <a:srgbClr val="FF5050"/>
    <a:srgbClr val="FF99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BFB8C42-9564-4E9B-8788-40CA6786C9C1}" type="datetimeFigureOut">
              <a:rPr lang="pl-PL" smtClean="0"/>
              <a:t>01.06.2020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103764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BFB8C42-9564-4E9B-8788-40CA6786C9C1}" type="datetimeFigureOut">
              <a:rPr lang="pl-PL" smtClean="0"/>
              <a:t>01.06.2020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299475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BFB8C42-9564-4E9B-8788-40CA6786C9C1}" type="datetimeFigureOut">
              <a:rPr lang="pl-PL" smtClean="0"/>
              <a:t>01.06.2020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376481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BFB8C42-9564-4E9B-8788-40CA6786C9C1}" type="datetimeFigureOut">
              <a:rPr lang="pl-PL" smtClean="0"/>
              <a:t>01.06.2020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127656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BFB8C42-9564-4E9B-8788-40CA6786C9C1}" type="datetimeFigureOut">
              <a:rPr lang="pl-PL" smtClean="0"/>
              <a:t>01.06.2020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48977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BFB8C42-9564-4E9B-8788-40CA6786C9C1}" type="datetimeFigureOut">
              <a:rPr lang="pl-PL" smtClean="0"/>
              <a:t>01.06.2020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261309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BFB8C42-9564-4E9B-8788-40CA6786C9C1}" type="datetimeFigureOut">
              <a:rPr lang="pl-PL" smtClean="0"/>
              <a:t>01.06.2020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21767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BFB8C42-9564-4E9B-8788-40CA6786C9C1}" type="datetimeFigureOut">
              <a:rPr lang="pl-PL" smtClean="0"/>
              <a:t>01.06.2020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398192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BFB8C42-9564-4E9B-8788-40CA6786C9C1}" type="datetimeFigureOut">
              <a:rPr lang="pl-PL" smtClean="0"/>
              <a:t>01.06.2020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305810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BFB8C42-9564-4E9B-8788-40CA6786C9C1}" type="datetimeFigureOut">
              <a:rPr lang="pl-PL" smtClean="0"/>
              <a:t>01.06.2020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21352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BFB8C42-9564-4E9B-8788-40CA6786C9C1}" type="datetimeFigureOut">
              <a:rPr lang="pl-PL" smtClean="0"/>
              <a:t>01.06.2020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3F52801-4F6D-45A6-8119-591E3AF118BC}" type="slidenum">
              <a:rPr lang="pl-PL" smtClean="0"/>
              <a:t>‹#›</a:t>
            </a:fld>
            <a:endParaRPr lang="pl-PL"/>
          </a:p>
        </p:txBody>
      </p:sp>
    </p:spTree>
    <p:extLst>
      <p:ext uri="{BB962C8B-B14F-4D97-AF65-F5344CB8AC3E}">
        <p14:creationId xmlns:p14="http://schemas.microsoft.com/office/powerpoint/2010/main" val="264411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B8C42-9564-4E9B-8788-40CA6786C9C1}" type="datetimeFigureOut">
              <a:rPr lang="pl-PL" smtClean="0"/>
              <a:t>01.06.2020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52801-4F6D-45A6-8119-591E3AF118BC}" type="slidenum">
              <a:rPr lang="pl-PL" smtClean="0"/>
              <a:t>‹#›</a:t>
            </a:fld>
            <a:endParaRPr lang="pl-PL"/>
          </a:p>
        </p:txBody>
      </p:sp>
    </p:spTree>
    <p:extLst>
      <p:ext uri="{BB962C8B-B14F-4D97-AF65-F5344CB8AC3E}">
        <p14:creationId xmlns:p14="http://schemas.microsoft.com/office/powerpoint/2010/main" val="4155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xBUXeQPj7w"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hiu1I5a_0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solidFill>
            <a:srgbClr val="FF5050"/>
          </a:solidFill>
        </p:spPr>
        <p:txBody>
          <a:bodyPr>
            <a:normAutofit/>
          </a:bodyPr>
          <a:lstStyle/>
          <a:p>
            <a:r>
              <a:rPr lang="pl-PL" sz="4000" b="1" dirty="0" smtClean="0"/>
              <a:t>Katecheza 20 </a:t>
            </a:r>
            <a:endParaRPr lang="pl-PL" sz="4000" b="1" dirty="0"/>
          </a:p>
        </p:txBody>
      </p:sp>
      <p:sp>
        <p:nvSpPr>
          <p:cNvPr id="3" name="Podtytuł 2"/>
          <p:cNvSpPr>
            <a:spLocks noGrp="1"/>
          </p:cNvSpPr>
          <p:nvPr>
            <p:ph type="subTitle" idx="1"/>
          </p:nvPr>
        </p:nvSpPr>
        <p:spPr>
          <a:xfrm>
            <a:off x="1259632" y="3501008"/>
            <a:ext cx="6512768" cy="2137792"/>
          </a:xfrm>
          <a:solidFill>
            <a:srgbClr val="FFCCFF"/>
          </a:solidFill>
        </p:spPr>
        <p:txBody>
          <a:bodyPr>
            <a:normAutofit fontScale="92500"/>
          </a:bodyPr>
          <a:lstStyle/>
          <a:p>
            <a:endParaRPr lang="pl-PL" sz="3600" b="1" dirty="0" smtClean="0">
              <a:solidFill>
                <a:srgbClr val="FF0000"/>
              </a:solidFill>
              <a:latin typeface="Arial Black" panose="020B0A04020102020204" pitchFamily="34" charset="0"/>
            </a:endParaRPr>
          </a:p>
          <a:p>
            <a:r>
              <a:rPr lang="pl-PL" sz="3600" b="1" dirty="0" smtClean="0">
                <a:solidFill>
                  <a:srgbClr val="FF0000"/>
                </a:solidFill>
                <a:latin typeface="Arial Black" panose="020B0A04020102020204" pitchFamily="34" charset="0"/>
              </a:rPr>
              <a:t>Dziękujemy Panu Jezusowi za Jego miłość.</a:t>
            </a:r>
            <a:endParaRPr lang="pl-PL"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72685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Serca Dziecka Odcisk Dłoni - zdjęcia stockowe i więcej obrazów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140968"/>
            <a:ext cx="3312368" cy="3456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Obraz 2" descr="Kolorowanka serce pełne kwiatów - Bystre Dziecko"/>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3312368" cy="36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Obraz 3" descr="Prawidłowa postawa do rysowania."/>
          <p:cNvPicPr/>
          <p:nvPr/>
        </p:nvPicPr>
        <p:blipFill>
          <a:blip r:embed="rId4">
            <a:extLst>
              <a:ext uri="{28A0092B-C50C-407E-A947-70E740481C1C}">
                <a14:useLocalDpi xmlns:a14="http://schemas.microsoft.com/office/drawing/2010/main" val="0"/>
              </a:ext>
            </a:extLst>
          </a:blip>
          <a:srcRect/>
          <a:stretch>
            <a:fillRect/>
          </a:stretch>
        </p:blipFill>
        <p:spPr bwMode="auto">
          <a:xfrm>
            <a:off x="5316466" y="242856"/>
            <a:ext cx="3515856" cy="3609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4437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FF00"/>
          </a:solidFill>
        </p:spPr>
        <p:txBody>
          <a:bodyPr>
            <a:noAutofit/>
          </a:bodyPr>
          <a:lstStyle/>
          <a:p>
            <a:r>
              <a:rPr lang="pl-PL" sz="3200" b="1" dirty="0" smtClean="0"/>
              <a:t>ZADANIE DLA DZIECI</a:t>
            </a:r>
            <a:r>
              <a:rPr lang="pl-PL" sz="3200" b="1" smtClean="0"/>
              <a:t>: pokoloruj </a:t>
            </a:r>
            <a:r>
              <a:rPr lang="pl-PL" sz="3200" b="1" dirty="0" smtClean="0"/>
              <a:t>serce Jezusa </a:t>
            </a:r>
            <a:br>
              <a:rPr lang="pl-PL" sz="3200" b="1" dirty="0" smtClean="0"/>
            </a:br>
            <a:r>
              <a:rPr lang="pl-PL" sz="3200" b="1" dirty="0" smtClean="0"/>
              <a:t>w katechizmie</a:t>
            </a:r>
            <a:endParaRPr lang="pl-PL" sz="3200" b="1" dirty="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1" y="1484784"/>
            <a:ext cx="3969847" cy="52202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ymbol zastępczy zawartości 4"/>
          <p:cNvSpPr>
            <a:spLocks noGrp="1"/>
          </p:cNvSpPr>
          <p:nvPr>
            <p:ph sz="half" idx="1"/>
          </p:nvPr>
        </p:nvSpPr>
        <p:spPr>
          <a:xfrm>
            <a:off x="251520" y="1484784"/>
            <a:ext cx="4244280" cy="5184576"/>
          </a:xfrm>
          <a:solidFill>
            <a:srgbClr val="FF9999"/>
          </a:solidFill>
        </p:spPr>
        <p:txBody>
          <a:bodyPr>
            <a:normAutofit/>
          </a:bodyPr>
          <a:lstStyle/>
          <a:p>
            <a:r>
              <a:rPr lang="pl-PL" dirty="0" smtClean="0"/>
              <a:t>Zaśpiewaj: </a:t>
            </a:r>
            <a:br>
              <a:rPr lang="pl-PL" dirty="0" smtClean="0"/>
            </a:br>
            <a:r>
              <a:rPr lang="pl-PL" dirty="0" smtClean="0"/>
              <a:t>Serce pełne dobra miej </a:t>
            </a:r>
          </a:p>
          <a:p>
            <a:r>
              <a:rPr lang="pl-PL" dirty="0" smtClean="0"/>
              <a:t>I tym dobrem wszystkich dziel,</a:t>
            </a:r>
          </a:p>
          <a:p>
            <a:r>
              <a:rPr lang="pl-PL" dirty="0"/>
              <a:t>b</a:t>
            </a:r>
            <a:r>
              <a:rPr lang="pl-PL" dirty="0" smtClean="0"/>
              <a:t>o kiedy </a:t>
            </a:r>
            <a:r>
              <a:rPr lang="pl-PL" dirty="0"/>
              <a:t>C</a:t>
            </a:r>
            <a:r>
              <a:rPr lang="pl-PL" dirty="0" smtClean="0"/>
              <a:t>hrystus dawał mówił nam: darmo żeś dostał darmo daj.</a:t>
            </a:r>
          </a:p>
          <a:p>
            <a:endParaRPr lang="pl-PL" dirty="0"/>
          </a:p>
          <a:p>
            <a:r>
              <a:rPr lang="pl-PL" dirty="0">
                <a:hlinkClick r:id="rId3"/>
              </a:rPr>
              <a:t>https://www.youtube.com/watch?v=gxBUXeQPj7w</a:t>
            </a:r>
            <a:endParaRPr lang="pl-PL" dirty="0"/>
          </a:p>
        </p:txBody>
      </p:sp>
    </p:spTree>
    <p:extLst>
      <p:ext uri="{BB962C8B-B14F-4D97-AF65-F5344CB8AC3E}">
        <p14:creationId xmlns:p14="http://schemas.microsoft.com/office/powerpoint/2010/main" val="3352152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66FF"/>
          </a:solidFill>
        </p:spPr>
        <p:txBody>
          <a:bodyPr>
            <a:normAutofit/>
          </a:bodyPr>
          <a:lstStyle/>
          <a:p>
            <a:r>
              <a:rPr lang="pl-PL" sz="3600" b="1" dirty="0" smtClean="0"/>
              <a:t>Modlitwa: Zaśpiewaj, pokaż, zatańcz </a:t>
            </a:r>
            <a:endParaRPr lang="pl-PL" sz="3600" b="1" dirty="0"/>
          </a:p>
        </p:txBody>
      </p:sp>
      <p:sp>
        <p:nvSpPr>
          <p:cNvPr id="3" name="Symbol zastępczy zawartości 2"/>
          <p:cNvSpPr>
            <a:spLocks noGrp="1"/>
          </p:cNvSpPr>
          <p:nvPr>
            <p:ph idx="1"/>
          </p:nvPr>
        </p:nvSpPr>
        <p:spPr>
          <a:xfrm>
            <a:off x="611560" y="1268760"/>
            <a:ext cx="8352928" cy="5472608"/>
          </a:xfrm>
          <a:solidFill>
            <a:srgbClr val="FFCCFF"/>
          </a:solidFill>
        </p:spPr>
        <p:txBody>
          <a:bodyPr>
            <a:normAutofit fontScale="77500" lnSpcReduction="20000"/>
          </a:bodyPr>
          <a:lstStyle/>
          <a:p>
            <a:endParaRPr lang="pl-PL" dirty="0" smtClean="0"/>
          </a:p>
          <a:p>
            <a:pPr marL="0" indent="0" algn="ctr">
              <a:buNone/>
            </a:pPr>
            <a:r>
              <a:rPr lang="pl-PL" b="1" dirty="0" smtClean="0"/>
              <a:t>REF: Sercem </a:t>
            </a:r>
            <a:r>
              <a:rPr lang="pl-PL" b="1" dirty="0" smtClean="0"/>
              <a:t>kocham </a:t>
            </a:r>
            <a:r>
              <a:rPr lang="pl-PL" b="1" dirty="0" smtClean="0"/>
              <a:t>Jezusa</a:t>
            </a:r>
          </a:p>
          <a:p>
            <a:pPr marL="0" indent="0" algn="ctr">
              <a:buNone/>
            </a:pPr>
            <a:r>
              <a:rPr lang="pl-PL" b="1" dirty="0" smtClean="0"/>
              <a:t>Sercem kocham Jezusa</a:t>
            </a:r>
          </a:p>
          <a:p>
            <a:pPr marL="0" indent="0" algn="ctr">
              <a:buNone/>
            </a:pPr>
            <a:r>
              <a:rPr lang="pl-PL" b="1" dirty="0" smtClean="0"/>
              <a:t>Zawsze będę go kochał</a:t>
            </a:r>
          </a:p>
          <a:p>
            <a:pPr marL="0" indent="0" algn="ctr">
              <a:buNone/>
            </a:pPr>
            <a:r>
              <a:rPr lang="pl-PL" b="1" dirty="0" smtClean="0"/>
              <a:t>On pierwszy ukochał mnie.</a:t>
            </a:r>
          </a:p>
          <a:p>
            <a:pPr marL="0" indent="0">
              <a:buNone/>
            </a:pPr>
            <a:r>
              <a:rPr lang="pl-PL" dirty="0" smtClean="0"/>
              <a:t>1. Czy dziewczynki kochają Jezusa? </a:t>
            </a:r>
            <a:r>
              <a:rPr lang="pl-PL" b="1" dirty="0" smtClean="0">
                <a:solidFill>
                  <a:srgbClr val="FF0000"/>
                </a:solidFill>
              </a:rPr>
              <a:t>Tak kochamy Jezusa.</a:t>
            </a:r>
          </a:p>
          <a:p>
            <a:r>
              <a:rPr lang="pl-PL" dirty="0" smtClean="0"/>
              <a:t>Dlaczego kochacie Jezusa?  </a:t>
            </a:r>
            <a:r>
              <a:rPr lang="pl-PL" b="1" dirty="0" smtClean="0">
                <a:solidFill>
                  <a:srgbClr val="FF0000"/>
                </a:solidFill>
              </a:rPr>
              <a:t>Bo On pierwszy ukochał mnie</a:t>
            </a:r>
            <a:r>
              <a:rPr lang="pl-PL" b="1" dirty="0" smtClean="0"/>
              <a:t>.</a:t>
            </a:r>
          </a:p>
          <a:p>
            <a:pPr marL="0" indent="0">
              <a:buNone/>
            </a:pPr>
            <a:r>
              <a:rPr lang="pl-PL" dirty="0" smtClean="0"/>
              <a:t>2. Czy chłopcy kochają Jezusa? </a:t>
            </a:r>
            <a:r>
              <a:rPr lang="pl-PL" b="1" dirty="0" smtClean="0">
                <a:solidFill>
                  <a:srgbClr val="7030A0"/>
                </a:solidFill>
              </a:rPr>
              <a:t>Tak kochamy Jezusa. </a:t>
            </a:r>
          </a:p>
          <a:p>
            <a:pPr marL="0" indent="0">
              <a:buNone/>
            </a:pPr>
            <a:r>
              <a:rPr lang="pl-PL" dirty="0"/>
              <a:t> </a:t>
            </a:r>
            <a:r>
              <a:rPr lang="pl-PL" dirty="0" smtClean="0"/>
              <a:t>   Dlaczego kochacie Jezusa? </a:t>
            </a:r>
            <a:r>
              <a:rPr lang="pl-PL" b="1" dirty="0" smtClean="0">
                <a:solidFill>
                  <a:srgbClr val="7030A0"/>
                </a:solidFill>
              </a:rPr>
              <a:t>Bo On pierwszy ukochał mnie.</a:t>
            </a:r>
          </a:p>
          <a:p>
            <a:endParaRPr lang="pl-PL" dirty="0"/>
          </a:p>
          <a:p>
            <a:r>
              <a:rPr lang="pl-PL" dirty="0">
                <a:hlinkClick r:id="rId2"/>
              </a:rPr>
              <a:t>https://</a:t>
            </a:r>
            <a:r>
              <a:rPr lang="pl-PL" dirty="0" smtClean="0">
                <a:hlinkClick r:id="rId2"/>
              </a:rPr>
              <a:t>www.youtube.com/watch?v=vhiu1I5a_0E</a:t>
            </a:r>
            <a:endParaRPr lang="pl-PL" dirty="0" smtClean="0"/>
          </a:p>
          <a:p>
            <a:r>
              <a:rPr lang="pl-PL" dirty="0" smtClean="0"/>
              <a:t>Mocni w Duchu </a:t>
            </a:r>
            <a:endParaRPr lang="pl-PL" dirty="0"/>
          </a:p>
        </p:txBody>
      </p:sp>
    </p:spTree>
    <p:extLst>
      <p:ext uri="{BB962C8B-B14F-4D97-AF65-F5344CB8AC3E}">
        <p14:creationId xmlns:p14="http://schemas.microsoft.com/office/powerpoint/2010/main" val="578907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66FF"/>
          </a:solidFill>
        </p:spPr>
        <p:txBody>
          <a:bodyPr/>
          <a:lstStyle/>
          <a:p>
            <a:r>
              <a:rPr lang="pl-PL" b="1" dirty="0" smtClean="0"/>
              <a:t>Opowiadanie</a:t>
            </a:r>
            <a:endParaRPr lang="pl-PL" b="1" dirty="0"/>
          </a:p>
        </p:txBody>
      </p:sp>
      <p:sp>
        <p:nvSpPr>
          <p:cNvPr id="3" name="Symbol zastępczy zawartości 2"/>
          <p:cNvSpPr>
            <a:spLocks noGrp="1"/>
          </p:cNvSpPr>
          <p:nvPr>
            <p:ph idx="1"/>
          </p:nvPr>
        </p:nvSpPr>
        <p:spPr>
          <a:xfrm>
            <a:off x="467544" y="1412776"/>
            <a:ext cx="8280920" cy="5040560"/>
          </a:xfrm>
          <a:solidFill>
            <a:srgbClr val="FF9999"/>
          </a:solidFill>
        </p:spPr>
        <p:txBody>
          <a:bodyPr>
            <a:normAutofit fontScale="92500" lnSpcReduction="20000"/>
          </a:bodyPr>
          <a:lstStyle/>
          <a:p>
            <a:r>
              <a:rPr lang="pl-PL" dirty="0" smtClean="0"/>
              <a:t>Dzień jak wiele innych, nawet dla Kasi z zerówki. </a:t>
            </a:r>
            <a:br>
              <a:rPr lang="pl-PL" dirty="0" smtClean="0"/>
            </a:br>
            <a:r>
              <a:rPr lang="pl-PL" dirty="0" smtClean="0"/>
              <a:t>Do szkoły przywiozła ją mama, a do domu wracała ze starszą siostrą Elą.  Jadą autobusem. Szybko zajmują siedzące miejsca. Na następnym przystanku wsiadła starsza Pani. Podpierając się laską, przeszła obok nich między rzędami siedzeń, wypatrując wolnego miejsca. Widząc tą starszą panią, Ela  szybko odwróciła głowę w stronę okna. A co robi Kasia? Kasia podnosi się i z uśmiechem mówi: „ Proszę, niech Pani usiądzie”. Starsza Pani odpowiada: „Bóg Ci zapłać. Masz dobre serce” Staruszka </a:t>
            </a:r>
            <a:r>
              <a:rPr lang="pl-PL" dirty="0" err="1" smtClean="0"/>
              <a:t>głaszcze</a:t>
            </a:r>
            <a:r>
              <a:rPr lang="pl-PL" dirty="0" smtClean="0"/>
              <a:t> dziewczynkę po głowie </a:t>
            </a:r>
            <a:br>
              <a:rPr lang="pl-PL" dirty="0" smtClean="0"/>
            </a:br>
            <a:r>
              <a:rPr lang="pl-PL" dirty="0" smtClean="0"/>
              <a:t>i zajmuje jej miejsce.</a:t>
            </a:r>
            <a:endParaRPr lang="pl-PL" dirty="0"/>
          </a:p>
        </p:txBody>
      </p:sp>
    </p:spTree>
    <p:extLst>
      <p:ext uri="{BB962C8B-B14F-4D97-AF65-F5344CB8AC3E}">
        <p14:creationId xmlns:p14="http://schemas.microsoft.com/office/powerpoint/2010/main" val="2369817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solidFill>
            <a:srgbClr val="FFCCFF"/>
          </a:solidFill>
        </p:spPr>
        <p:txBody>
          <a:bodyPr>
            <a:normAutofit fontScale="92500" lnSpcReduction="10000"/>
          </a:bodyPr>
          <a:lstStyle/>
          <a:p>
            <a:r>
              <a:rPr lang="pl-PL" dirty="0" smtClean="0"/>
              <a:t>Jak postąpiły dziewczynki widząc starszą Panią?</a:t>
            </a:r>
          </a:p>
          <a:p>
            <a:r>
              <a:rPr lang="pl-PL" dirty="0" smtClean="0"/>
              <a:t>Która z nich ustąpiła jej miejsca?</a:t>
            </a:r>
          </a:p>
          <a:p>
            <a:r>
              <a:rPr lang="pl-PL" dirty="0" smtClean="0"/>
              <a:t>Dlaczego dla Kasi ten dzień był podobny do innych?</a:t>
            </a:r>
          </a:p>
          <a:p>
            <a:r>
              <a:rPr lang="pl-PL" dirty="0" smtClean="0"/>
              <a:t>Pomyślcie, jest ktoś, kto ma tak dobre serce dla każdego, kto zawsze bardzo nas kocha, zawsze o nas myśli, troszczy się o nas, pragnie, abyśmy byli radośni, szczęśliwi.</a:t>
            </a:r>
          </a:p>
          <a:p>
            <a:r>
              <a:rPr lang="pl-PL" dirty="0" smtClean="0"/>
              <a:t>Czyje to serce? </a:t>
            </a:r>
            <a:endParaRPr lang="pl-PL" dirty="0"/>
          </a:p>
        </p:txBody>
      </p:sp>
    </p:spTree>
    <p:extLst>
      <p:ext uri="{BB962C8B-B14F-4D97-AF65-F5344CB8AC3E}">
        <p14:creationId xmlns:p14="http://schemas.microsoft.com/office/powerpoint/2010/main" val="146925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9999"/>
          </a:solidFill>
        </p:spPr>
        <p:txBody>
          <a:bodyPr/>
          <a:lstStyle/>
          <a:p>
            <a:r>
              <a:rPr lang="pl-PL" b="1" dirty="0" smtClean="0"/>
              <a:t>PRZEDSTAWIENIE PRAWDY</a:t>
            </a:r>
            <a:endParaRPr lang="pl-PL" b="1" dirty="0"/>
          </a:p>
        </p:txBody>
      </p:sp>
      <p:sp>
        <p:nvSpPr>
          <p:cNvPr id="3" name="Symbol zastępczy zawartości 2"/>
          <p:cNvSpPr>
            <a:spLocks noGrp="1"/>
          </p:cNvSpPr>
          <p:nvPr>
            <p:ph idx="1"/>
          </p:nvPr>
        </p:nvSpPr>
        <p:spPr>
          <a:xfrm>
            <a:off x="457200" y="1600200"/>
            <a:ext cx="8291264" cy="4781128"/>
          </a:xfrm>
          <a:solidFill>
            <a:srgbClr val="FFCCFF"/>
          </a:solidFill>
        </p:spPr>
        <p:txBody>
          <a:bodyPr>
            <a:normAutofit fontScale="92500" lnSpcReduction="10000"/>
          </a:bodyPr>
          <a:lstStyle/>
          <a:p>
            <a:r>
              <a:rPr lang="pl-PL" b="1" dirty="0" smtClean="0">
                <a:solidFill>
                  <a:srgbClr val="FF0000"/>
                </a:solidFill>
                <a:latin typeface="Cambria" panose="02040503050406030204" pitchFamily="18" charset="0"/>
                <a:ea typeface="Cambria" panose="02040503050406030204" pitchFamily="18" charset="0"/>
              </a:rPr>
              <a:t>„ … Gdy podeszli do Jezusa, i zobaczyli, że </a:t>
            </a:r>
            <a:br>
              <a:rPr lang="pl-PL" b="1" dirty="0" smtClean="0">
                <a:solidFill>
                  <a:srgbClr val="FF0000"/>
                </a:solidFill>
                <a:latin typeface="Cambria" panose="02040503050406030204" pitchFamily="18" charset="0"/>
                <a:ea typeface="Cambria" panose="02040503050406030204" pitchFamily="18" charset="0"/>
              </a:rPr>
            </a:br>
            <a:r>
              <a:rPr lang="pl-PL" b="1" dirty="0" smtClean="0">
                <a:solidFill>
                  <a:srgbClr val="FF0000"/>
                </a:solidFill>
                <a:latin typeface="Cambria" panose="02040503050406030204" pitchFamily="18" charset="0"/>
                <a:ea typeface="Cambria" panose="02040503050406030204" pitchFamily="18" charset="0"/>
              </a:rPr>
              <a:t>już umarł, jeden z żołnierzy włócznią przebił Mu bok i natychmiast wypłynęła krew i woda”</a:t>
            </a:r>
            <a:br>
              <a:rPr lang="pl-PL" b="1" dirty="0" smtClean="0">
                <a:solidFill>
                  <a:srgbClr val="FF0000"/>
                </a:solidFill>
                <a:latin typeface="Cambria" panose="02040503050406030204" pitchFamily="18" charset="0"/>
                <a:ea typeface="Cambria" panose="02040503050406030204" pitchFamily="18" charset="0"/>
              </a:rPr>
            </a:br>
            <a:r>
              <a:rPr lang="pl-PL" b="1" dirty="0" smtClean="0">
                <a:solidFill>
                  <a:srgbClr val="FF0000"/>
                </a:solidFill>
                <a:latin typeface="Cambria" panose="02040503050406030204" pitchFamily="18" charset="0"/>
                <a:ea typeface="Cambria" panose="02040503050406030204" pitchFamily="18" charset="0"/>
              </a:rPr>
              <a:t> J 19, 33-34</a:t>
            </a:r>
          </a:p>
          <a:p>
            <a:endParaRPr lang="pl-PL" dirty="0"/>
          </a:p>
          <a:p>
            <a:r>
              <a:rPr lang="pl-PL" dirty="0" smtClean="0"/>
              <a:t>Na krzyżu Pan Jezus okazał nam swoją największą miłość, ponieważ pozwolił, aby przebito Mu bok. Ukazał wtedy swoje serce, które tak bardzo umiłowało ludzi.</a:t>
            </a:r>
            <a:endParaRPr lang="pl-PL" dirty="0"/>
          </a:p>
        </p:txBody>
      </p:sp>
    </p:spTree>
    <p:extLst>
      <p:ext uri="{BB962C8B-B14F-4D97-AF65-F5344CB8AC3E}">
        <p14:creationId xmlns:p14="http://schemas.microsoft.com/office/powerpoint/2010/main" val="595340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Nabożeństwa czerwcowe – Parafia pw. Najświętszego Serca Pana ..."/>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7993063" cy="5473055"/>
          </a:xfrm>
          <a:prstGeom prst="rect">
            <a:avLst/>
          </a:prstGeom>
          <a:noFill/>
          <a:ln>
            <a:noFill/>
          </a:ln>
        </p:spPr>
      </p:pic>
    </p:spTree>
    <p:extLst>
      <p:ext uri="{BB962C8B-B14F-4D97-AF65-F5344CB8AC3E}">
        <p14:creationId xmlns:p14="http://schemas.microsoft.com/office/powerpoint/2010/main" val="2479693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solidFill>
            <a:srgbClr val="FF99FF"/>
          </a:solidFill>
        </p:spPr>
        <p:txBody>
          <a:bodyPr>
            <a:noAutofit/>
          </a:bodyPr>
          <a:lstStyle/>
          <a:p>
            <a:r>
              <a:rPr lang="pl-PL" sz="3600" b="1" dirty="0" smtClean="0"/>
              <a:t>Posłuchajcie co zrobiła Kasia po powrocie do domu</a:t>
            </a:r>
            <a:endParaRPr lang="pl-PL" sz="3600" b="1" dirty="0"/>
          </a:p>
        </p:txBody>
      </p:sp>
      <p:sp>
        <p:nvSpPr>
          <p:cNvPr id="3" name="Symbol zastępczy zawartości 2"/>
          <p:cNvSpPr>
            <a:spLocks noGrp="1"/>
          </p:cNvSpPr>
          <p:nvPr>
            <p:ph sz="half" idx="1"/>
          </p:nvPr>
        </p:nvSpPr>
        <p:spPr>
          <a:solidFill>
            <a:srgbClr val="FFCCFF"/>
          </a:solidFill>
        </p:spPr>
        <p:txBody>
          <a:bodyPr>
            <a:normAutofit fontScale="92500" lnSpcReduction="10000"/>
          </a:bodyPr>
          <a:lstStyle/>
          <a:p>
            <a:r>
              <a:rPr lang="pl-PL" dirty="0" smtClean="0"/>
              <a:t>Pan Jezus z miłości dla nas cierpiał i umarł na krzyżu. Serce Pana Jezusa na obrazach otoczone jest cierniami. Ostre ciernie ranią to  serce.</a:t>
            </a:r>
          </a:p>
          <a:p>
            <a:r>
              <a:rPr lang="pl-PL" b="1" dirty="0" smtClean="0">
                <a:solidFill>
                  <a:srgbClr val="FF0000"/>
                </a:solidFill>
              </a:rPr>
              <a:t>Kiedy Kasia wróciła do domu, na jednym </a:t>
            </a:r>
            <a:br>
              <a:rPr lang="pl-PL" b="1" dirty="0" smtClean="0">
                <a:solidFill>
                  <a:srgbClr val="FF0000"/>
                </a:solidFill>
              </a:rPr>
            </a:br>
            <a:r>
              <a:rPr lang="pl-PL" b="1" dirty="0" smtClean="0">
                <a:solidFill>
                  <a:srgbClr val="FF0000"/>
                </a:solidFill>
              </a:rPr>
              <a:t>z kolców cierniowej korony okalającej Serce Jezusa, namalowała kolorowy kwiatek. </a:t>
            </a:r>
            <a:endParaRPr lang="pl-PL" b="1" dirty="0">
              <a:solidFill>
                <a:srgbClr val="FF0000"/>
              </a:solidFill>
            </a:endParaRPr>
          </a:p>
        </p:txBody>
      </p:sp>
      <p:pic>
        <p:nvPicPr>
          <p:cNvPr id="6" name="Symbol zastępczy zawartości 5" descr="Parafia MB Fatimskiej w Lublinie"/>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2" y="1412776"/>
            <a:ext cx="4176464" cy="49685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0167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9999"/>
          </a:solidFill>
        </p:spPr>
        <p:txBody>
          <a:bodyPr/>
          <a:lstStyle/>
          <a:p>
            <a:r>
              <a:rPr lang="pl-PL" b="1" dirty="0" smtClean="0"/>
              <a:t>ZATOSOWANIE ŻYCIOWE</a:t>
            </a:r>
            <a:endParaRPr lang="pl-PL" b="1" dirty="0"/>
          </a:p>
        </p:txBody>
      </p:sp>
      <p:sp>
        <p:nvSpPr>
          <p:cNvPr id="3" name="Symbol zastępczy zawartości 2"/>
          <p:cNvSpPr>
            <a:spLocks noGrp="1"/>
          </p:cNvSpPr>
          <p:nvPr>
            <p:ph idx="1"/>
          </p:nvPr>
        </p:nvSpPr>
        <p:spPr>
          <a:solidFill>
            <a:srgbClr val="FFCCFF"/>
          </a:solidFill>
        </p:spPr>
        <p:txBody>
          <a:bodyPr/>
          <a:lstStyle/>
          <a:p>
            <a:r>
              <a:rPr lang="pl-PL" dirty="0" smtClean="0"/>
              <a:t>Już w miesiącu czerwcu w sposób szczególny czcimy Najświętsze Serce Jezusa, które jest pełne miłości do nas wszystkich. </a:t>
            </a:r>
            <a:r>
              <a:rPr lang="pl-PL" dirty="0"/>
              <a:t>C</a:t>
            </a:r>
            <a:r>
              <a:rPr lang="pl-PL" dirty="0" smtClean="0"/>
              <a:t>zcimy je śpiewając </a:t>
            </a:r>
            <a:r>
              <a:rPr lang="pl-PL" dirty="0" smtClean="0">
                <a:solidFill>
                  <a:srgbClr val="FF0000"/>
                </a:solidFill>
                <a:latin typeface="Arial Black" panose="020B0A04020102020204" pitchFamily="34" charset="0"/>
              </a:rPr>
              <a:t>LITANIĘ do serca Pana Jezusa. </a:t>
            </a:r>
          </a:p>
          <a:p>
            <a:r>
              <a:rPr lang="pl-PL" dirty="0" smtClean="0"/>
              <a:t>Zachęcam Was do tego, abyście razem z rodzicami wzięli udział w nabożeństwie czerwcowym. </a:t>
            </a:r>
            <a:endParaRPr lang="pl-PL" dirty="0"/>
          </a:p>
        </p:txBody>
      </p:sp>
    </p:spTree>
    <p:extLst>
      <p:ext uri="{BB962C8B-B14F-4D97-AF65-F5344CB8AC3E}">
        <p14:creationId xmlns:p14="http://schemas.microsoft.com/office/powerpoint/2010/main" val="3051274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39552" y="274638"/>
            <a:ext cx="8147248" cy="994122"/>
          </a:xfrm>
          <a:solidFill>
            <a:srgbClr val="FFCCFF"/>
          </a:solidFill>
        </p:spPr>
        <p:txBody>
          <a:bodyPr>
            <a:noAutofit/>
          </a:bodyPr>
          <a:lstStyle/>
          <a:p>
            <a:r>
              <a:rPr lang="pl-PL" sz="3600" dirty="0" smtClean="0">
                <a:solidFill>
                  <a:srgbClr val="FF0000"/>
                </a:solidFill>
                <a:latin typeface="Arial Black" panose="020B0A04020102020204" pitchFamily="34" charset="0"/>
              </a:rPr>
              <a:t>Odmów modlitwę litanię do serca Pana Jezusa</a:t>
            </a:r>
            <a:endParaRPr lang="pl-PL" sz="3600" dirty="0">
              <a:solidFill>
                <a:srgbClr val="FF0000"/>
              </a:solidFill>
              <a:latin typeface="Arial Black" panose="020B0A04020102020204" pitchFamily="34" charset="0"/>
            </a:endParaRPr>
          </a:p>
        </p:txBody>
      </p:sp>
      <p:sp>
        <p:nvSpPr>
          <p:cNvPr id="6" name="Symbol zastępczy zawartości 5"/>
          <p:cNvSpPr>
            <a:spLocks noGrp="1"/>
          </p:cNvSpPr>
          <p:nvPr>
            <p:ph sz="half" idx="2"/>
          </p:nvPr>
        </p:nvSpPr>
        <p:spPr>
          <a:xfrm>
            <a:off x="4648200" y="1600200"/>
            <a:ext cx="4100264" cy="4853136"/>
          </a:xfrm>
          <a:solidFill>
            <a:srgbClr val="FFCCFF"/>
          </a:solidFill>
        </p:spPr>
        <p:txBody>
          <a:bodyPr>
            <a:normAutofit/>
          </a:bodyPr>
          <a:lstStyle/>
          <a:p>
            <a:r>
              <a:rPr lang="pl-PL" b="1" dirty="0">
                <a:solidFill>
                  <a:srgbClr val="00B050"/>
                </a:solidFill>
              </a:rPr>
              <a:t>Serce Jezusa , dobroci </a:t>
            </a:r>
            <a:br>
              <a:rPr lang="pl-PL" b="1" dirty="0">
                <a:solidFill>
                  <a:srgbClr val="00B050"/>
                </a:solidFill>
              </a:rPr>
            </a:br>
            <a:r>
              <a:rPr lang="pl-PL" b="1" dirty="0">
                <a:solidFill>
                  <a:srgbClr val="00B050"/>
                </a:solidFill>
              </a:rPr>
              <a:t>i miłości pełne.</a:t>
            </a:r>
          </a:p>
          <a:p>
            <a:r>
              <a:rPr lang="pl-PL" b="1" dirty="0">
                <a:solidFill>
                  <a:srgbClr val="FF0000"/>
                </a:solidFill>
              </a:rPr>
              <a:t>- Zmiłuj się nad nami</a:t>
            </a:r>
          </a:p>
          <a:p>
            <a:r>
              <a:rPr lang="pl-PL" b="1" dirty="0">
                <a:solidFill>
                  <a:srgbClr val="002060"/>
                </a:solidFill>
              </a:rPr>
              <a:t>Serce Jezusa, cierpliwe </a:t>
            </a:r>
            <a:br>
              <a:rPr lang="pl-PL" b="1" dirty="0">
                <a:solidFill>
                  <a:srgbClr val="002060"/>
                </a:solidFill>
              </a:rPr>
            </a:br>
            <a:r>
              <a:rPr lang="pl-PL" b="1" dirty="0">
                <a:solidFill>
                  <a:srgbClr val="002060"/>
                </a:solidFill>
              </a:rPr>
              <a:t>i wielkiego miłosierdzia.</a:t>
            </a:r>
          </a:p>
          <a:p>
            <a:r>
              <a:rPr lang="pl-PL" b="1" dirty="0">
                <a:solidFill>
                  <a:srgbClr val="FF0000"/>
                </a:solidFill>
              </a:rPr>
              <a:t> - Zmiłuj się nad nami</a:t>
            </a:r>
          </a:p>
          <a:p>
            <a:r>
              <a:rPr lang="pl-PL" b="1" dirty="0">
                <a:solidFill>
                  <a:srgbClr val="FF5050"/>
                </a:solidFill>
              </a:rPr>
              <a:t>Serce Jezusa, hojne dla wszystkich, którzy Cię wzywają.</a:t>
            </a:r>
          </a:p>
          <a:p>
            <a:r>
              <a:rPr lang="pl-PL" b="1" dirty="0">
                <a:solidFill>
                  <a:srgbClr val="FF0000"/>
                </a:solidFill>
              </a:rPr>
              <a:t> - Zmiłuj się nad nami</a:t>
            </a:r>
          </a:p>
          <a:p>
            <a:endParaRPr lang="pl-PL" dirty="0"/>
          </a:p>
        </p:txBody>
      </p:sp>
      <p:pic>
        <p:nvPicPr>
          <p:cNvPr id="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67544" y="2204864"/>
            <a:ext cx="4038600" cy="327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57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281</Words>
  <Application>Microsoft Office PowerPoint</Application>
  <PresentationFormat>Pokaz na ekranie (4:3)</PresentationFormat>
  <Paragraphs>46</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Katecheza 20 </vt:lpstr>
      <vt:lpstr>Modlitwa: Zaśpiewaj, pokaż, zatańcz </vt:lpstr>
      <vt:lpstr>Opowiadanie</vt:lpstr>
      <vt:lpstr>Prezentacja programu PowerPoint</vt:lpstr>
      <vt:lpstr>PRZEDSTAWIENIE PRAWDY</vt:lpstr>
      <vt:lpstr>Prezentacja programu PowerPoint</vt:lpstr>
      <vt:lpstr>Posłuchajcie co zrobiła Kasia po powrocie do domu</vt:lpstr>
      <vt:lpstr>ZATOSOWANIE ŻYCIOWE</vt:lpstr>
      <vt:lpstr>Odmów modlitwę litanię do serca Pana Jezusa</vt:lpstr>
      <vt:lpstr>Prezentacja programu PowerPoint</vt:lpstr>
      <vt:lpstr>ZADANIE DLA DZIECI: pokoloruj serce Jezusa  w katechizmie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Katecheza 20</dc:title>
  <dc:creator>User</dc:creator>
  <cp:lastModifiedBy>User</cp:lastModifiedBy>
  <cp:revision>14</cp:revision>
  <dcterms:created xsi:type="dcterms:W3CDTF">2020-05-28T07:17:52Z</dcterms:created>
  <dcterms:modified xsi:type="dcterms:W3CDTF">2020-06-01T15:22:50Z</dcterms:modified>
</cp:coreProperties>
</file>