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57" r:id="rId5"/>
    <p:sldId id="259" r:id="rId6"/>
    <p:sldId id="258" r:id="rId7"/>
    <p:sldId id="262" r:id="rId8"/>
    <p:sldId id="260" r:id="rId9"/>
    <p:sldId id="268" r:id="rId10"/>
    <p:sldId id="264" r:id="rId11"/>
    <p:sldId id="265" r:id="rId12"/>
    <p:sldId id="266" r:id="rId13"/>
    <p:sldId id="267" r:id="rId14"/>
    <p:sldId id="269" r:id="rId15"/>
    <p:sldId id="270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99"/>
    <a:srgbClr val="FFFF00"/>
    <a:srgbClr val="3B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2D1B-8CA1-43BB-A7DD-254BF84C771A}" type="datetimeFigureOut">
              <a:rPr lang="pl-PL" smtClean="0"/>
              <a:pPr/>
              <a:t>03.06.2020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079B3-E3AD-4CB6-842D-4175ED1CDBF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2D1B-8CA1-43BB-A7DD-254BF84C771A}" type="datetimeFigureOut">
              <a:rPr lang="pl-PL" smtClean="0"/>
              <a:pPr/>
              <a:t>03.06.2020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079B3-E3AD-4CB6-842D-4175ED1CDBF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2D1B-8CA1-43BB-A7DD-254BF84C771A}" type="datetimeFigureOut">
              <a:rPr lang="pl-PL" smtClean="0"/>
              <a:pPr/>
              <a:t>03.06.2020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079B3-E3AD-4CB6-842D-4175ED1CDBF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2D1B-8CA1-43BB-A7DD-254BF84C771A}" type="datetimeFigureOut">
              <a:rPr lang="pl-PL" smtClean="0"/>
              <a:pPr/>
              <a:t>03.06.2020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079B3-E3AD-4CB6-842D-4175ED1CDBF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2D1B-8CA1-43BB-A7DD-254BF84C771A}" type="datetimeFigureOut">
              <a:rPr lang="pl-PL" smtClean="0"/>
              <a:pPr/>
              <a:t>03.06.2020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079B3-E3AD-4CB6-842D-4175ED1CDBF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2D1B-8CA1-43BB-A7DD-254BF84C771A}" type="datetimeFigureOut">
              <a:rPr lang="pl-PL" smtClean="0"/>
              <a:pPr/>
              <a:t>03.06.2020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079B3-E3AD-4CB6-842D-4175ED1CDBF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2D1B-8CA1-43BB-A7DD-254BF84C771A}" type="datetimeFigureOut">
              <a:rPr lang="pl-PL" smtClean="0"/>
              <a:pPr/>
              <a:t>03.06.2020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079B3-E3AD-4CB6-842D-4175ED1CDBF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2D1B-8CA1-43BB-A7DD-254BF84C771A}" type="datetimeFigureOut">
              <a:rPr lang="pl-PL" smtClean="0"/>
              <a:pPr/>
              <a:t>03.06.2020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079B3-E3AD-4CB6-842D-4175ED1CDBF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2D1B-8CA1-43BB-A7DD-254BF84C771A}" type="datetimeFigureOut">
              <a:rPr lang="pl-PL" smtClean="0"/>
              <a:pPr/>
              <a:t>03.06.2020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079B3-E3AD-4CB6-842D-4175ED1CDBF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2D1B-8CA1-43BB-A7DD-254BF84C771A}" type="datetimeFigureOut">
              <a:rPr lang="pl-PL" smtClean="0"/>
              <a:pPr/>
              <a:t>03.06.2020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079B3-E3AD-4CB6-842D-4175ED1CDBF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2D1B-8CA1-43BB-A7DD-254BF84C771A}" type="datetimeFigureOut">
              <a:rPr lang="pl-PL" smtClean="0"/>
              <a:pPr/>
              <a:t>03.06.2020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079B3-E3AD-4CB6-842D-4175ED1CDBF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D2D1B-8CA1-43BB-A7DD-254BF84C771A}" type="datetimeFigureOut">
              <a:rPr lang="pl-PL" smtClean="0"/>
              <a:pPr/>
              <a:t>03.06.2020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079B3-E3AD-4CB6-842D-4175ED1CDBF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eyKeFK8d3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biblia.deon.pl/rozdzial.php?id=31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pGwma3p8V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solidFill>
            <a:schemeClr val="tx1">
              <a:lumMod val="40000"/>
              <a:lumOff val="60000"/>
            </a:schemeClr>
          </a:solidFill>
        </p:spPr>
        <p:txBody>
          <a:bodyPr/>
          <a:lstStyle/>
          <a:p>
            <a:r>
              <a:rPr lang="pl-PL" b="1" dirty="0" smtClean="0">
                <a:solidFill>
                  <a:schemeClr val="bg1"/>
                </a:solidFill>
              </a:rPr>
              <a:t>Katecheza 19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l-PL" b="1" dirty="0">
                <a:solidFill>
                  <a:schemeClr val="bg1"/>
                </a:solidFill>
                <a:latin typeface="Arial Black" panose="020B0A04020102020204" pitchFamily="34" charset="0"/>
              </a:rPr>
              <a:t>Maryja wzorem wdzięczności Bogu</a:t>
            </a:r>
            <a:r>
              <a:rPr lang="pl-PL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.</a:t>
            </a:r>
            <a:br>
              <a:rPr lang="pl-PL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</a:br>
            <a:endParaRPr lang="pl-PL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>
            <a:noAutofit/>
          </a:bodyPr>
          <a:lstStyle/>
          <a:p>
            <a:r>
              <a:rPr lang="pl-PL" sz="3600" b="1" dirty="0" smtClean="0">
                <a:solidFill>
                  <a:srgbClr val="FF0000"/>
                </a:solidFill>
              </a:rPr>
              <a:t>OKAZUJEMY WDZIĘCZNOŚĆ BOGU, gdy: odwiedzamy Go w kościele</a:t>
            </a:r>
            <a:endParaRPr lang="pl-PL" sz="3600" b="1" dirty="0">
              <a:solidFill>
                <a:srgbClr val="FF0000"/>
              </a:solidFill>
            </a:endParaRPr>
          </a:p>
        </p:txBody>
      </p:sp>
      <p:pic>
        <p:nvPicPr>
          <p:cNvPr id="4" name="Symbol zastępczy zawartości 3" descr="http://www.erodzina.eu/wp-content/uploads/2013/02/kosciol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772816"/>
            <a:ext cx="4392488" cy="453650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00B050"/>
                </a:solidFill>
                <a:latin typeface="Arial Black" pitchFamily="34" charset="0"/>
              </a:rPr>
              <a:t>Modlimy się</a:t>
            </a:r>
            <a:endParaRPr lang="pl-PL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3" y="1447289"/>
            <a:ext cx="3823656" cy="4934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rial Black" pitchFamily="34" charset="0"/>
              </a:rPr>
              <a:t>Czytamy Biblię</a:t>
            </a:r>
            <a:endParaRPr lang="pl-PL" dirty="0">
              <a:latin typeface="Arial Black" pitchFamily="34" charset="0"/>
            </a:endParaRPr>
          </a:p>
        </p:txBody>
      </p:sp>
      <p:pic>
        <p:nvPicPr>
          <p:cNvPr id="4" name="Symbol zastępczy zawartości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484784"/>
            <a:ext cx="4320480" cy="489654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7030A0"/>
                </a:solidFill>
                <a:latin typeface="Arial Rounded MT Bold" pitchFamily="34" charset="0"/>
              </a:rPr>
              <a:t>Wypełniamy dobre uczynki</a:t>
            </a:r>
            <a:endParaRPr lang="pl-PL" dirty="0">
              <a:solidFill>
                <a:srgbClr val="7030A0"/>
              </a:solidFill>
              <a:latin typeface="Arial Rounded MT Bold" pitchFamily="34" charset="0"/>
            </a:endParaRPr>
          </a:p>
        </p:txBody>
      </p:sp>
      <p:pic>
        <p:nvPicPr>
          <p:cNvPr id="4" name="Symbol zastępczy zawartości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268760"/>
            <a:ext cx="4608512" cy="5256583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rgbClr val="FFFF99"/>
          </a:solidFill>
        </p:spPr>
        <p:txBody>
          <a:bodyPr/>
          <a:lstStyle/>
          <a:p>
            <a:r>
              <a:rPr lang="pl-PL" sz="3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Piosenka: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b="1" dirty="0" smtClean="0">
                <a:solidFill>
                  <a:srgbClr val="000000"/>
                </a:solidFill>
              </a:rPr>
              <a:t>Chwalę Ciebie Panie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340768"/>
            <a:ext cx="8424936" cy="518457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b="1" dirty="0" smtClean="0">
                <a:solidFill>
                  <a:srgbClr val="000000"/>
                </a:solidFill>
              </a:rPr>
              <a:t>Chwalę Ciebie Panie i uwielbiam.</a:t>
            </a:r>
          </a:p>
          <a:p>
            <a:r>
              <a:rPr lang="pl-PL" b="1" dirty="0" smtClean="0">
                <a:solidFill>
                  <a:srgbClr val="000000"/>
                </a:solidFill>
              </a:rPr>
              <a:t>Wznoszę w górę swoje ręce,</a:t>
            </a:r>
          </a:p>
          <a:p>
            <a:r>
              <a:rPr lang="pl-PL" b="1" dirty="0" smtClean="0">
                <a:solidFill>
                  <a:srgbClr val="000000"/>
                </a:solidFill>
              </a:rPr>
              <a:t>Uwielbiając imię Twe. 2x</a:t>
            </a:r>
          </a:p>
          <a:p>
            <a:endParaRPr lang="pl-PL" b="1" dirty="0" smtClean="0">
              <a:solidFill>
                <a:srgbClr val="000000"/>
              </a:solidFill>
            </a:endParaRPr>
          </a:p>
          <a:p>
            <a:r>
              <a:rPr lang="pl-PL" b="1" dirty="0" smtClean="0">
                <a:solidFill>
                  <a:srgbClr val="000000"/>
                </a:solidFill>
              </a:rPr>
              <a:t>Ref: Bo </a:t>
            </a:r>
            <a:r>
              <a:rPr lang="pl-PL" b="1" dirty="0" err="1" smtClean="0">
                <a:solidFill>
                  <a:srgbClr val="000000"/>
                </a:solidFill>
              </a:rPr>
              <a:t>wielkiś</a:t>
            </a:r>
            <a:r>
              <a:rPr lang="pl-PL" b="1" dirty="0" smtClean="0">
                <a:solidFill>
                  <a:srgbClr val="000000"/>
                </a:solidFill>
              </a:rPr>
              <a:t> Ty, wielkie dzieła czynisz dziś.</a:t>
            </a:r>
          </a:p>
          <a:p>
            <a:r>
              <a:rPr lang="pl-PL" b="1" dirty="0" smtClean="0">
                <a:solidFill>
                  <a:srgbClr val="000000"/>
                </a:solidFill>
              </a:rPr>
              <a:t>Nie dorówna Tobie nikt, </a:t>
            </a:r>
          </a:p>
          <a:p>
            <a:r>
              <a:rPr lang="pl-PL" b="1" dirty="0" smtClean="0">
                <a:solidFill>
                  <a:srgbClr val="000000"/>
                </a:solidFill>
              </a:rPr>
              <a:t>nie dorówna Tobie nikt.</a:t>
            </a:r>
          </a:p>
          <a:p>
            <a:r>
              <a:rPr lang="pl-PL" dirty="0">
                <a:hlinkClick r:id="rId2"/>
              </a:rPr>
              <a:t>https://</a:t>
            </a:r>
            <a:r>
              <a:rPr lang="pl-PL" dirty="0" smtClean="0">
                <a:hlinkClick r:id="rId2"/>
              </a:rPr>
              <a:t>www.youtube.com/watch?v=2eyKeFK8d3s</a:t>
            </a:r>
            <a:endParaRPr lang="pl-PL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pl-PL" sz="3600" b="1" dirty="0" smtClean="0">
                <a:solidFill>
                  <a:srgbClr val="000000"/>
                </a:solidFill>
              </a:rPr>
              <a:t>Zadanie dla dzieci</a:t>
            </a:r>
            <a:r>
              <a:rPr lang="pl-PL" dirty="0" smtClean="0">
                <a:solidFill>
                  <a:srgbClr val="000000"/>
                </a:solidFill>
              </a:rPr>
              <a:t>: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925144"/>
          </a:xfrm>
          <a:solidFill>
            <a:srgbClr val="FFFF00"/>
          </a:solidFill>
        </p:spPr>
        <p:txBody>
          <a:bodyPr/>
          <a:lstStyle/>
          <a:p>
            <a:r>
              <a:rPr lang="pl-PL" dirty="0" smtClean="0">
                <a:solidFill>
                  <a:srgbClr val="000000"/>
                </a:solidFill>
              </a:rPr>
              <a:t>Odszukaj z rodzicami w Piśmie Świętym słowa jakie powiedziała </a:t>
            </a:r>
            <a:r>
              <a:rPr lang="pl-PL" dirty="0">
                <a:solidFill>
                  <a:srgbClr val="000000"/>
                </a:solidFill>
              </a:rPr>
              <a:t>M</a:t>
            </a:r>
            <a:r>
              <a:rPr lang="pl-PL" dirty="0" smtClean="0">
                <a:solidFill>
                  <a:srgbClr val="000000"/>
                </a:solidFill>
              </a:rPr>
              <a:t>aryja u Elżbiety. </a:t>
            </a:r>
            <a:br>
              <a:rPr lang="pl-PL" dirty="0" smtClean="0">
                <a:solidFill>
                  <a:srgbClr val="000000"/>
                </a:solidFill>
              </a:rPr>
            </a:br>
            <a:r>
              <a:rPr lang="pl-PL" dirty="0" smtClean="0">
                <a:solidFill>
                  <a:srgbClr val="000000"/>
                </a:solidFill>
              </a:rPr>
              <a:t>Moja podpowiedź: Ewangelia według św. Łukasza rozdział 1 werset 46 -47</a:t>
            </a:r>
          </a:p>
          <a:p>
            <a:r>
              <a:rPr lang="pl-PL" dirty="0">
                <a:hlinkClick r:id="rId2"/>
              </a:rPr>
              <a:t>https://</a:t>
            </a:r>
            <a:r>
              <a:rPr lang="pl-PL" dirty="0" smtClean="0">
                <a:hlinkClick r:id="rId2"/>
              </a:rPr>
              <a:t>biblia.deon.pl/rozdzial.php?id=316</a:t>
            </a:r>
            <a:endParaRPr lang="pl-PL" dirty="0" smtClean="0">
              <a:solidFill>
                <a:srgbClr val="000000"/>
              </a:solidFill>
            </a:endParaRPr>
          </a:p>
          <a:p>
            <a:r>
              <a:rPr lang="pl-PL" dirty="0" smtClean="0">
                <a:solidFill>
                  <a:srgbClr val="000000"/>
                </a:solidFill>
              </a:rPr>
              <a:t>Zapisz w zeszycie temat katechezy.</a:t>
            </a:r>
          </a:p>
          <a:p>
            <a:r>
              <a:rPr lang="pl-PL" dirty="0" smtClean="0">
                <a:solidFill>
                  <a:srgbClr val="000000"/>
                </a:solidFill>
              </a:rPr>
              <a:t>Pod tematem zapisz te słowa. </a:t>
            </a:r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90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l-PL" sz="4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MODLITWA: Zdrowaś Mario</a:t>
            </a:r>
            <a:endParaRPr lang="pl-PL" sz="40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pl-PL" b="1" dirty="0" smtClean="0">
                <a:solidFill>
                  <a:srgbClr val="000000"/>
                </a:solidFill>
              </a:rPr>
              <a:t>WPROWADZENIE: </a:t>
            </a:r>
            <a:br>
              <a:rPr lang="pl-PL" b="1" dirty="0" smtClean="0">
                <a:solidFill>
                  <a:srgbClr val="000000"/>
                </a:solidFill>
              </a:rPr>
            </a:br>
            <a:r>
              <a:rPr lang="pl-PL" b="1" dirty="0" smtClean="0">
                <a:solidFill>
                  <a:srgbClr val="000000"/>
                </a:solidFill>
              </a:rPr>
              <a:t>Każdy z nas przeżywa radość, gdy ktoś go odwiedzi, pocieszy czy coś ofiaruje. </a:t>
            </a:r>
          </a:p>
          <a:p>
            <a:r>
              <a:rPr lang="pl-PL" b="1" dirty="0" smtClean="0">
                <a:solidFill>
                  <a:srgbClr val="000000"/>
                </a:solidFill>
              </a:rPr>
              <a:t>Starsza pani bardzo cieszyła się z odwiedzin, gdy grupa dzieci i młodzieży przychodziła do niej, aby pośpiewać trochę piosenek religijnych i pożartować. Lżej jej było wtedy znosić swoje kalectwo i starość.</a:t>
            </a:r>
            <a:endParaRPr lang="pl-PL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850106"/>
          </a:xfrm>
          <a:solidFill>
            <a:srgbClr val="FFFF00"/>
          </a:solidFill>
        </p:spPr>
        <p:txBody>
          <a:bodyPr/>
          <a:lstStyle/>
          <a:p>
            <a:r>
              <a:rPr lang="pl-PL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OPOWIADANIE</a:t>
            </a:r>
            <a:endParaRPr lang="pl-PL" dirty="0">
              <a:solidFill>
                <a:srgbClr val="0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616624"/>
          </a:xfrm>
          <a:solidFill>
            <a:schemeClr val="bg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r>
              <a:rPr lang="pl-PL" b="1" dirty="0" smtClean="0">
                <a:solidFill>
                  <a:srgbClr val="000000"/>
                </a:solidFill>
              </a:rPr>
              <a:t>Ula była pilną uczennicą, bardzo lubianą przez koleżanki i kolegów, zawsze uśmiechnięta </a:t>
            </a:r>
            <a:br>
              <a:rPr lang="pl-PL" b="1" dirty="0" smtClean="0">
                <a:solidFill>
                  <a:srgbClr val="000000"/>
                </a:solidFill>
              </a:rPr>
            </a:br>
            <a:r>
              <a:rPr lang="pl-PL" b="1" dirty="0" smtClean="0">
                <a:solidFill>
                  <a:srgbClr val="000000"/>
                </a:solidFill>
              </a:rPr>
              <a:t>i życzliwa. Któregoś dnia Uli nie było w szkole. Nigdy nie opuściła żadnej lekcji. Co się stało? Zaraz po ostatnim dzwonku koleżanki poszły do  niej </a:t>
            </a:r>
            <a:br>
              <a:rPr lang="pl-PL" b="1" dirty="0" smtClean="0">
                <a:solidFill>
                  <a:srgbClr val="000000"/>
                </a:solidFill>
              </a:rPr>
            </a:br>
            <a:r>
              <a:rPr lang="pl-PL" b="1" dirty="0" smtClean="0">
                <a:solidFill>
                  <a:srgbClr val="000000"/>
                </a:solidFill>
              </a:rPr>
              <a:t>w odwiedziny. Wszystko stało się jasne. Ula zachorowała i musiała leżeć co najmniej dwa tygodnie. Było jej miło, kiedy codziennie ktoś </a:t>
            </a:r>
            <a:br>
              <a:rPr lang="pl-PL" b="1" dirty="0" smtClean="0">
                <a:solidFill>
                  <a:srgbClr val="000000"/>
                </a:solidFill>
              </a:rPr>
            </a:br>
            <a:r>
              <a:rPr lang="pl-PL" b="1" dirty="0" smtClean="0">
                <a:solidFill>
                  <a:srgbClr val="000000"/>
                </a:solidFill>
              </a:rPr>
              <a:t>z klasy przychodził, opowiadał jej, co dzieje się </a:t>
            </a:r>
            <a:br>
              <a:rPr lang="pl-PL" b="1" dirty="0" smtClean="0">
                <a:solidFill>
                  <a:srgbClr val="000000"/>
                </a:solidFill>
              </a:rPr>
            </a:br>
            <a:r>
              <a:rPr lang="pl-PL" b="1" dirty="0" smtClean="0">
                <a:solidFill>
                  <a:srgbClr val="000000"/>
                </a:solidFill>
              </a:rPr>
              <a:t>w szkole, i pomagał w odrabianiu lekcji. Ula w tym czasie mogła się przekonać, jak wielu ma przyjaciół </a:t>
            </a:r>
            <a:br>
              <a:rPr lang="pl-PL" b="1" dirty="0" smtClean="0">
                <a:solidFill>
                  <a:srgbClr val="000000"/>
                </a:solidFill>
              </a:rPr>
            </a:br>
            <a:r>
              <a:rPr lang="pl-PL" b="1" dirty="0" smtClean="0">
                <a:solidFill>
                  <a:srgbClr val="000000"/>
                </a:solidFill>
              </a:rPr>
              <a:t>i jak jest dobrze, gdy ktoś odwiedza chorego.</a:t>
            </a:r>
            <a:endParaRPr lang="pl-PL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http://magdala-joga.pl/wp-content/uploads/2012/08/DSC_0994mini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76672"/>
            <a:ext cx="4191000" cy="3200400"/>
          </a:xfrm>
          <a:prstGeom prst="rect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</p:pic>
      <p:pic>
        <p:nvPicPr>
          <p:cNvPr id="3" name="Obraz 2" descr="http://g.wieszjak.polki.pl/p/_wspolne/pliki_infornext/128000/dziadek_babcia_i_wnuczka_128200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3302104"/>
            <a:ext cx="5220072" cy="328361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pl-PL" sz="3600" dirty="0" smtClean="0">
                <a:latin typeface="Arial Black" panose="020B0A04020102020204" pitchFamily="34" charset="0"/>
              </a:rPr>
              <a:t>PRZEDSTAWIENIE PRAWDY: </a:t>
            </a:r>
            <a:endParaRPr lang="pl-PL" sz="3600" dirty="0">
              <a:latin typeface="Arial Black" panose="020B0A040201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268760"/>
            <a:ext cx="8064896" cy="5112568"/>
          </a:xfrm>
          <a:solidFill>
            <a:srgbClr val="3BD5FF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pl-PL" dirty="0" smtClean="0">
                <a:solidFill>
                  <a:srgbClr val="000000"/>
                </a:solidFill>
              </a:rPr>
              <a:t>Pewnego razu Maryja udała się w długą drogę do miasta, gdzie mieszkała Elżbieta – Jej krewna. Kiedy tam dotarła, z radością powitała swoją krewną. Elżbieta rozpoznała, że Maryja jest matką Syna Bożego. Wtedy </a:t>
            </a:r>
            <a:r>
              <a:rPr lang="pl-PL" dirty="0">
                <a:solidFill>
                  <a:srgbClr val="000000"/>
                </a:solidFill>
              </a:rPr>
              <a:t>M</a:t>
            </a:r>
            <a:r>
              <a:rPr lang="pl-PL" dirty="0" smtClean="0">
                <a:solidFill>
                  <a:srgbClr val="000000"/>
                </a:solidFill>
              </a:rPr>
              <a:t>aryja uwielbiła Boga słowami: </a:t>
            </a:r>
            <a:br>
              <a:rPr lang="pl-PL" dirty="0" smtClean="0">
                <a:solidFill>
                  <a:srgbClr val="000000"/>
                </a:solidFill>
              </a:rPr>
            </a:br>
            <a:endParaRPr lang="pl-PL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pl-PL" sz="40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„Wielbi dusza moja Pana”. </a:t>
            </a:r>
            <a:endParaRPr lang="pl-PL" sz="4000" b="1" dirty="0">
              <a:solidFill>
                <a:srgbClr val="0000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ytuł 10"/>
          <p:cNvSpPr>
            <a:spLocks noGrp="1"/>
          </p:cNvSpPr>
          <p:nvPr>
            <p:ph type="title"/>
          </p:nvPr>
        </p:nvSpPr>
        <p:spPr>
          <a:xfrm>
            <a:off x="480060" y="206058"/>
            <a:ext cx="8268404" cy="1350734"/>
          </a:xfrm>
          <a:solidFill>
            <a:srgbClr val="FFFF99"/>
          </a:solidFill>
        </p:spPr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Nawiedzenie świętej Elżbiety</a:t>
            </a:r>
            <a:endParaRPr lang="pl-PL" dirty="0">
              <a:solidFill>
                <a:srgbClr val="00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3" name="Symbol zastępczy zawartości 8" descr="http://wodazrodlana.blox.pl/resource/Maryja_u_Elzbiety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700809"/>
            <a:ext cx="3672408" cy="482453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rgbClr val="FF0000"/>
                </a:solidFill>
              </a:rPr>
              <a:t>Hymn wielbiący Boga: MAGNIFICAT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5069160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r>
              <a:rPr lang="pl-PL" b="1" dirty="0" smtClean="0">
                <a:solidFill>
                  <a:srgbClr val="000000"/>
                </a:solidFill>
              </a:rPr>
              <a:t>Gdy Maryja w rozmowie z Archaniołem Gabrielem dowiedziała się, że jej krewna, Elżbieta, ma mieć dziecko, pospieszyła jej z pomocą. Przywitana przez Elżbietę, wypowiedziała wtedy swój hymn uwielbienia Boga. Udowodniła, że jest służebnicą pokorną, gotową pełnić dzieła miłosierdzia i służyć potrzebującym. Maryja nie pyszniła się z tego powodu, że Bóg Ją tak bardzo wyróżnił i wybrał na Matkę Zbawiciela, ale tym więcej poczuwała się do tego, by innym służyć. Jest wzorem pokory i dobroci. Na sygnał, że ktoś jest w potrzebie, wyruszyła natychmiast.</a:t>
            </a:r>
            <a:endParaRPr lang="pl-PL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052736"/>
            <a:ext cx="8301608" cy="5030019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lnSpc>
                <a:spcPct val="200000"/>
              </a:lnSpc>
              <a:buNone/>
            </a:pPr>
            <a:r>
              <a:rPr lang="pl-PL" sz="3600" b="1" dirty="0" smtClean="0">
                <a:solidFill>
                  <a:srgbClr val="000000"/>
                </a:solidFill>
              </a:rPr>
              <a:t>Będąc u Elżbiety, Maryja wyraziła wdzięczność wobec Pana Boga. </a:t>
            </a:r>
            <a:br>
              <a:rPr lang="pl-PL" sz="3600" b="1" dirty="0" smtClean="0">
                <a:solidFill>
                  <a:srgbClr val="000000"/>
                </a:solidFill>
              </a:rPr>
            </a:br>
            <a:r>
              <a:rPr lang="pl-PL" sz="3600" b="1" dirty="0" smtClean="0">
                <a:solidFill>
                  <a:srgbClr val="000000"/>
                </a:solidFill>
              </a:rPr>
              <a:t>Jej postawa uczy nas zaufania </a:t>
            </a:r>
            <a:br>
              <a:rPr lang="pl-PL" sz="3600" b="1" dirty="0" smtClean="0">
                <a:solidFill>
                  <a:srgbClr val="000000"/>
                </a:solidFill>
              </a:rPr>
            </a:br>
            <a:r>
              <a:rPr lang="pl-PL" sz="3600" b="1" dirty="0" smtClean="0">
                <a:solidFill>
                  <a:srgbClr val="000000"/>
                </a:solidFill>
              </a:rPr>
              <a:t>i dziękczynienia.</a:t>
            </a:r>
            <a:endParaRPr lang="pl-PL" sz="36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l-PL" sz="3600" b="1" dirty="0" smtClean="0"/>
              <a:t>ZAKOŃCZENIE: Zabawa 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700808"/>
            <a:ext cx="8568952" cy="4824536"/>
          </a:xfrm>
          <a:solidFill>
            <a:srgbClr val="FFFF99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pl-PL" dirty="0" smtClean="0">
                <a:solidFill>
                  <a:srgbClr val="100B00"/>
                </a:solidFill>
              </a:rPr>
              <a:t>Dzieci pokazują jak wita się: wnuczka z babcią;</a:t>
            </a:r>
          </a:p>
          <a:p>
            <a:pPr>
              <a:buNone/>
            </a:pPr>
            <a:r>
              <a:rPr lang="pl-PL" dirty="0" smtClean="0">
                <a:solidFill>
                  <a:srgbClr val="100B00"/>
                </a:solidFill>
              </a:rPr>
              <a:t>    sąsiadka z sąsiadką;  nauczyciel z uczniami; kolega z kolegą; koleżanka z koleżanką.</a:t>
            </a:r>
          </a:p>
          <a:p>
            <a:pPr>
              <a:buNone/>
            </a:pPr>
            <a:r>
              <a:rPr lang="pl-PL" b="1" dirty="0" smtClean="0">
                <a:solidFill>
                  <a:srgbClr val="FF0000"/>
                </a:solidFill>
              </a:rPr>
              <a:t>Piosenka:</a:t>
            </a:r>
            <a:r>
              <a:rPr lang="pl-PL" dirty="0" smtClean="0">
                <a:solidFill>
                  <a:srgbClr val="100B00"/>
                </a:solidFill>
              </a:rPr>
              <a:t> Podaj rękę swemu bratu </a:t>
            </a:r>
            <a:br>
              <a:rPr lang="pl-PL" dirty="0" smtClean="0">
                <a:solidFill>
                  <a:srgbClr val="100B00"/>
                </a:solidFill>
              </a:rPr>
            </a:br>
            <a:r>
              <a:rPr lang="pl-PL" dirty="0" smtClean="0">
                <a:solidFill>
                  <a:srgbClr val="100B00"/>
                </a:solidFill>
              </a:rPr>
              <a:t>niechaj nikt nie czuje się sam.</a:t>
            </a:r>
          </a:p>
          <a:p>
            <a:pPr>
              <a:buNone/>
            </a:pPr>
            <a:r>
              <a:rPr lang="pl-PL" dirty="0" smtClean="0">
                <a:solidFill>
                  <a:srgbClr val="100B00"/>
                </a:solidFill>
              </a:rPr>
              <a:t>Chrystus przyszedł, by pokój dać światu</a:t>
            </a:r>
          </a:p>
          <a:p>
            <a:pPr>
              <a:buNone/>
            </a:pPr>
            <a:r>
              <a:rPr lang="pl-PL" dirty="0" smtClean="0">
                <a:solidFill>
                  <a:srgbClr val="100B00"/>
                </a:solidFill>
              </a:rPr>
              <a:t>I ten pokój zostawia nam.</a:t>
            </a:r>
          </a:p>
          <a:p>
            <a:pPr>
              <a:buNone/>
            </a:pPr>
            <a:r>
              <a:rPr lang="pl-PL" dirty="0">
                <a:solidFill>
                  <a:srgbClr val="000000"/>
                </a:solidFill>
                <a:hlinkClick r:id="rId2"/>
              </a:rPr>
              <a:t>https://www.youtube.com/watch?v=kpGwma3p8VM</a:t>
            </a:r>
            <a:endParaRPr lang="pl-PL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pl-PL" dirty="0" smtClean="0">
              <a:solidFill>
                <a:srgbClr val="100B00"/>
              </a:solidFill>
            </a:endParaRP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Niestandardowy 12">
      <a:dk1>
        <a:srgbClr val="FEB80A"/>
      </a:dk1>
      <a:lt1>
        <a:srgbClr val="425EA9"/>
      </a:lt1>
      <a:dk2>
        <a:srgbClr val="138677"/>
      </a:dk2>
      <a:lt2>
        <a:srgbClr val="FCB95D"/>
      </a:lt2>
      <a:accent1>
        <a:srgbClr val="0C594F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311</Words>
  <Application>Microsoft Office PowerPoint</Application>
  <PresentationFormat>Pokaz na ekranie (4:3)</PresentationFormat>
  <Paragraphs>39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Motyw pakietu Office</vt:lpstr>
      <vt:lpstr>Katecheza 19</vt:lpstr>
      <vt:lpstr>MODLITWA: Zdrowaś Mario</vt:lpstr>
      <vt:lpstr>OPOWIADANIE</vt:lpstr>
      <vt:lpstr>Prezentacja programu PowerPoint</vt:lpstr>
      <vt:lpstr>PRZEDSTAWIENIE PRAWDY: </vt:lpstr>
      <vt:lpstr>Nawiedzenie świętej Elżbiety</vt:lpstr>
      <vt:lpstr>Hymn wielbiący Boga: MAGNIFICAT</vt:lpstr>
      <vt:lpstr>Prezentacja programu PowerPoint</vt:lpstr>
      <vt:lpstr>ZAKOŃCZENIE: Zabawa </vt:lpstr>
      <vt:lpstr>OKAZUJEMY WDZIĘCZNOŚĆ BOGU, gdy: odwiedzamy Go w kościele</vt:lpstr>
      <vt:lpstr>Modlimy się</vt:lpstr>
      <vt:lpstr>Czytamy Biblię</vt:lpstr>
      <vt:lpstr>Wypełniamy dobre uczynki</vt:lpstr>
      <vt:lpstr>Piosenka: Chwalę Ciebie Panie</vt:lpstr>
      <vt:lpstr>Zadanie dla dzieci: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Maryja wzorem wdzięczności Bogu.</dc:title>
  <dc:creator>KACPER</dc:creator>
  <cp:lastModifiedBy>User</cp:lastModifiedBy>
  <cp:revision>13</cp:revision>
  <dcterms:created xsi:type="dcterms:W3CDTF">2015-02-10T20:36:53Z</dcterms:created>
  <dcterms:modified xsi:type="dcterms:W3CDTF">2020-06-03T15:38:38Z</dcterms:modified>
</cp:coreProperties>
</file>