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1" r:id="rId6"/>
    <p:sldId id="258" r:id="rId7"/>
    <p:sldId id="267" r:id="rId8"/>
    <p:sldId id="265" r:id="rId9"/>
    <p:sldId id="259" r:id="rId10"/>
    <p:sldId id="266" r:id="rId11"/>
    <p:sldId id="262" r:id="rId12"/>
    <p:sldId id="268" r:id="rId13"/>
    <p:sldId id="269"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F676883-FC29-45E5-818D-C911C207249F}" type="datetimeFigureOut">
              <a:rPr lang="pl-PL" smtClean="0"/>
              <a:t>24.05.2020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66659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676883-FC29-45E5-818D-C911C207249F}" type="datetimeFigureOut">
              <a:rPr lang="pl-PL" smtClean="0"/>
              <a:t>24.05.2020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4164220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676883-FC29-45E5-818D-C911C207249F}" type="datetimeFigureOut">
              <a:rPr lang="pl-PL" smtClean="0"/>
              <a:t>24.05.2020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927999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676883-FC29-45E5-818D-C911C207249F}" type="datetimeFigureOut">
              <a:rPr lang="pl-PL" smtClean="0"/>
              <a:t>24.05.2020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962088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F676883-FC29-45E5-818D-C911C207249F}" type="datetimeFigureOut">
              <a:rPr lang="pl-PL" smtClean="0"/>
              <a:t>24.05.2020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332017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F676883-FC29-45E5-818D-C911C207249F}" type="datetimeFigureOut">
              <a:rPr lang="pl-PL" smtClean="0"/>
              <a:t>24.05.2020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496187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F676883-FC29-45E5-818D-C911C207249F}" type="datetimeFigureOut">
              <a:rPr lang="pl-PL" smtClean="0"/>
              <a:t>24.05.2020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393154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F676883-FC29-45E5-818D-C911C207249F}" type="datetimeFigureOut">
              <a:rPr lang="pl-PL" smtClean="0"/>
              <a:t>24.05.2020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103928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F676883-FC29-45E5-818D-C911C207249F}" type="datetimeFigureOut">
              <a:rPr lang="pl-PL" smtClean="0"/>
              <a:t>24.05.2020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366029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F676883-FC29-45E5-818D-C911C207249F}" type="datetimeFigureOut">
              <a:rPr lang="pl-PL" smtClean="0"/>
              <a:t>24.05.2020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84735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F676883-FC29-45E5-818D-C911C207249F}" type="datetimeFigureOut">
              <a:rPr lang="pl-PL" smtClean="0"/>
              <a:t>24.05.2020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A6C9592E-679B-4AA4-ABB1-DE10113D3253}" type="slidenum">
              <a:rPr lang="pl-PL" smtClean="0"/>
              <a:t>‹#›</a:t>
            </a:fld>
            <a:endParaRPr lang="pl-PL"/>
          </a:p>
        </p:txBody>
      </p:sp>
    </p:spTree>
    <p:extLst>
      <p:ext uri="{BB962C8B-B14F-4D97-AF65-F5344CB8AC3E}">
        <p14:creationId xmlns:p14="http://schemas.microsoft.com/office/powerpoint/2010/main" val="4155165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76883-FC29-45E5-818D-C911C207249F}" type="datetimeFigureOut">
              <a:rPr lang="pl-PL" smtClean="0"/>
              <a:t>24.05.2020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9592E-679B-4AA4-ABB1-DE10113D3253}" type="slidenum">
              <a:rPr lang="pl-PL" smtClean="0"/>
              <a:t>‹#›</a:t>
            </a:fld>
            <a:endParaRPr lang="pl-PL"/>
          </a:p>
        </p:txBody>
      </p:sp>
    </p:spTree>
    <p:extLst>
      <p:ext uri="{BB962C8B-B14F-4D97-AF65-F5344CB8AC3E}">
        <p14:creationId xmlns:p14="http://schemas.microsoft.com/office/powerpoint/2010/main" val="1799659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youtube.com/watch?v=iALWnurf8V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88YDmencgo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rgbClr val="FFFF00"/>
          </a:solidFill>
        </p:spPr>
        <p:txBody>
          <a:bodyPr/>
          <a:lstStyle/>
          <a:p>
            <a:r>
              <a:rPr lang="pl-PL" b="1" dirty="0" smtClean="0"/>
              <a:t>Katecheza 17</a:t>
            </a:r>
            <a:endParaRPr lang="pl-PL" b="1" dirty="0"/>
          </a:p>
        </p:txBody>
      </p:sp>
      <p:sp>
        <p:nvSpPr>
          <p:cNvPr id="3" name="Podtytuł 2"/>
          <p:cNvSpPr>
            <a:spLocks noGrp="1"/>
          </p:cNvSpPr>
          <p:nvPr>
            <p:ph type="subTitle" idx="1"/>
          </p:nvPr>
        </p:nvSpPr>
        <p:spPr>
          <a:xfrm>
            <a:off x="1403648" y="3429000"/>
            <a:ext cx="6368752" cy="2209800"/>
          </a:xfrm>
          <a:solidFill>
            <a:srgbClr val="00B0F0"/>
          </a:solidFill>
        </p:spPr>
        <p:txBody>
          <a:bodyPr>
            <a:normAutofit lnSpcReduction="10000"/>
          </a:bodyPr>
          <a:lstStyle/>
          <a:p>
            <a:endParaRPr lang="pl-PL" b="1" dirty="0" smtClean="0">
              <a:solidFill>
                <a:schemeClr val="tx1"/>
              </a:solidFill>
            </a:endParaRPr>
          </a:p>
          <a:p>
            <a:r>
              <a:rPr lang="pl-PL" b="1" dirty="0" smtClean="0">
                <a:solidFill>
                  <a:schemeClr val="tx1"/>
                </a:solidFill>
              </a:rPr>
              <a:t>Pan Jezus wybiera św. Piotra na swego zastępcę. </a:t>
            </a:r>
          </a:p>
          <a:p>
            <a:r>
              <a:rPr lang="pl-PL" b="1" dirty="0" smtClean="0">
                <a:solidFill>
                  <a:schemeClr val="tx1"/>
                </a:solidFill>
              </a:rPr>
              <a:t>Kl. 0</a:t>
            </a:r>
            <a:endParaRPr lang="pl-PL" b="1" dirty="0">
              <a:solidFill>
                <a:schemeClr val="tx1"/>
              </a:solidFill>
            </a:endParaRPr>
          </a:p>
        </p:txBody>
      </p:sp>
    </p:spTree>
    <p:extLst>
      <p:ext uri="{BB962C8B-B14F-4D97-AF65-F5344CB8AC3E}">
        <p14:creationId xmlns:p14="http://schemas.microsoft.com/office/powerpoint/2010/main" val="29036647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solidFill>
            <a:srgbClr val="FFC000"/>
          </a:solidFill>
        </p:spPr>
        <p:txBody>
          <a:bodyPr>
            <a:normAutofit/>
          </a:bodyPr>
          <a:lstStyle/>
          <a:p>
            <a:r>
              <a:rPr lang="pl-PL" sz="3600" b="1" dirty="0" smtClean="0"/>
              <a:t>Papież Franciszek i dzieci</a:t>
            </a:r>
            <a:endParaRPr lang="pl-PL" sz="3600" b="1" dirty="0"/>
          </a:p>
        </p:txBody>
      </p:sp>
      <p:pic>
        <p:nvPicPr>
          <p:cNvPr id="7" name="Symbol zastępczy zawartości 6" descr="Dzieci piszą listy, Papież Franciszek odpowiada - Papież ..."/>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1556792"/>
            <a:ext cx="4896544" cy="4968552"/>
          </a:xfrm>
          <a:prstGeom prst="rect">
            <a:avLst/>
          </a:prstGeom>
          <a:noFill/>
          <a:ln w="28575">
            <a:solidFill>
              <a:schemeClr val="tx1"/>
            </a:solidFill>
          </a:ln>
        </p:spPr>
      </p:pic>
    </p:spTree>
    <p:extLst>
      <p:ext uri="{BB962C8B-B14F-4D97-AF65-F5344CB8AC3E}">
        <p14:creationId xmlns:p14="http://schemas.microsoft.com/office/powerpoint/2010/main" val="273744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065" y="476672"/>
            <a:ext cx="8632371" cy="5976664"/>
          </a:xfrm>
          <a:prstGeom prst="rect">
            <a:avLst/>
          </a:prstGeom>
          <a:solidFill>
            <a:srgbClr val="FFFF00"/>
          </a:solidFill>
          <a:ln w="28575">
            <a:solidFill>
              <a:schemeClr val="tx1"/>
            </a:solidFill>
          </a:ln>
        </p:spPr>
      </p:pic>
    </p:spTree>
    <p:extLst>
      <p:ext uri="{BB962C8B-B14F-4D97-AF65-F5344CB8AC3E}">
        <p14:creationId xmlns:p14="http://schemas.microsoft.com/office/powerpoint/2010/main" val="842794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lstStyle/>
          <a:p>
            <a:r>
              <a:rPr lang="pl-PL" b="1" dirty="0" smtClean="0"/>
              <a:t>Zaśpiewaj: Spotkał mnie dziś Pan </a:t>
            </a:r>
            <a:endParaRPr lang="pl-PL" b="1" dirty="0"/>
          </a:p>
        </p:txBody>
      </p:sp>
      <p:sp>
        <p:nvSpPr>
          <p:cNvPr id="3" name="Symbol zastępczy zawartości 2"/>
          <p:cNvSpPr>
            <a:spLocks noGrp="1"/>
          </p:cNvSpPr>
          <p:nvPr>
            <p:ph idx="1"/>
          </p:nvPr>
        </p:nvSpPr>
        <p:spPr>
          <a:xfrm>
            <a:off x="457199" y="1600200"/>
            <a:ext cx="8383761" cy="4925144"/>
          </a:xfrm>
          <a:solidFill>
            <a:srgbClr val="FFFF00"/>
          </a:solidFill>
        </p:spPr>
        <p:txBody>
          <a:bodyPr>
            <a:normAutofit fontScale="62500" lnSpcReduction="20000"/>
          </a:bodyPr>
          <a:lstStyle/>
          <a:p>
            <a:r>
              <a:rPr lang="pl-PL" sz="5100" dirty="0" smtClean="0"/>
              <a:t>Spotkał mnie dziś Pan </a:t>
            </a:r>
          </a:p>
          <a:p>
            <a:r>
              <a:rPr lang="pl-PL" sz="5100" dirty="0" smtClean="0"/>
              <a:t>I radość ogromną w sercu mam</a:t>
            </a:r>
          </a:p>
          <a:p>
            <a:r>
              <a:rPr lang="pl-PL" sz="5100" dirty="0"/>
              <a:t> </a:t>
            </a:r>
            <a:r>
              <a:rPr lang="pl-PL" sz="5100" dirty="0" smtClean="0"/>
              <a:t>Z tej radości chce</a:t>
            </a:r>
          </a:p>
          <a:p>
            <a:r>
              <a:rPr lang="pl-PL" sz="5100" dirty="0" smtClean="0"/>
              <a:t>Śpiewać i klaskać w dłonie </a:t>
            </a:r>
            <a:br>
              <a:rPr lang="pl-PL" sz="5100" dirty="0" smtClean="0"/>
            </a:br>
            <a:r>
              <a:rPr lang="pl-PL" sz="5100" dirty="0" smtClean="0"/>
              <a:t>swe.</a:t>
            </a:r>
          </a:p>
          <a:p>
            <a:endParaRPr lang="pl-PL" sz="4200" dirty="0"/>
          </a:p>
          <a:p>
            <a:endParaRPr lang="pl-PL" dirty="0" smtClean="0"/>
          </a:p>
          <a:p>
            <a:endParaRPr lang="pl-PL" dirty="0"/>
          </a:p>
          <a:p>
            <a:endParaRPr lang="pl-PL" dirty="0" smtClean="0"/>
          </a:p>
          <a:p>
            <a:endParaRPr lang="pl-PL" dirty="0"/>
          </a:p>
          <a:p>
            <a:r>
              <a:rPr lang="pl-PL" sz="5100" dirty="0">
                <a:hlinkClick r:id="rId2"/>
              </a:rPr>
              <a:t>https://www.youtube.com/watch?v=iALWnurf8VY</a:t>
            </a:r>
            <a:endParaRPr lang="pl-PL" sz="5100" dirty="0"/>
          </a:p>
        </p:txBody>
      </p:sp>
      <p:pic>
        <p:nvPicPr>
          <p:cNvPr id="5" name="Obraz 4" descr="USMIECHNIETE SŁONECZKO - Ułóż Puzzle Online za darmo na Puzzle Factory"/>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828651"/>
            <a:ext cx="2592288" cy="2520280"/>
          </a:xfrm>
          <a:prstGeom prst="rect">
            <a:avLst/>
          </a:prstGeom>
          <a:noFill/>
          <a:ln>
            <a:noFill/>
          </a:ln>
        </p:spPr>
      </p:pic>
    </p:spTree>
    <p:extLst>
      <p:ext uri="{BB962C8B-B14F-4D97-AF65-F5344CB8AC3E}">
        <p14:creationId xmlns:p14="http://schemas.microsoft.com/office/powerpoint/2010/main" val="841205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lstStyle/>
          <a:p>
            <a:r>
              <a:rPr lang="pl-PL" dirty="0" smtClean="0"/>
              <a:t>Zadanie dla dzieci</a:t>
            </a:r>
            <a:endParaRPr lang="pl-PL"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755576" y="1490057"/>
            <a:ext cx="3312368" cy="4866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ymbol zastępczy zawartości 3"/>
          <p:cNvSpPr>
            <a:spLocks noGrp="1"/>
          </p:cNvSpPr>
          <p:nvPr>
            <p:ph sz="half" idx="2"/>
          </p:nvPr>
        </p:nvSpPr>
        <p:spPr>
          <a:xfrm>
            <a:off x="4355976" y="1556792"/>
            <a:ext cx="4402832" cy="5001419"/>
          </a:xfrm>
          <a:solidFill>
            <a:srgbClr val="FFFF99"/>
          </a:solidFill>
        </p:spPr>
        <p:txBody>
          <a:bodyPr/>
          <a:lstStyle/>
          <a:p>
            <a:endParaRPr lang="pl-PL" dirty="0" smtClean="0"/>
          </a:p>
          <a:p>
            <a:r>
              <a:rPr lang="pl-PL" dirty="0" smtClean="0"/>
              <a:t>Wybierz jedno z poleceń </a:t>
            </a:r>
            <a:br>
              <a:rPr lang="pl-PL" dirty="0" smtClean="0"/>
            </a:br>
            <a:r>
              <a:rPr lang="pl-PL" dirty="0" smtClean="0"/>
              <a:t>i wykonaj. </a:t>
            </a:r>
          </a:p>
          <a:p>
            <a:pPr marL="0" indent="0">
              <a:buNone/>
            </a:pPr>
            <a:r>
              <a:rPr lang="pl-PL" dirty="0" smtClean="0"/>
              <a:t>1. Wykonaj polecenie </a:t>
            </a:r>
            <a:br>
              <a:rPr lang="pl-PL" dirty="0" smtClean="0"/>
            </a:br>
            <a:r>
              <a:rPr lang="pl-PL" dirty="0" smtClean="0"/>
              <a:t>w katechizmie. </a:t>
            </a:r>
          </a:p>
          <a:p>
            <a:pPr marL="0" indent="0">
              <a:buNone/>
            </a:pPr>
            <a:r>
              <a:rPr lang="pl-PL" dirty="0" smtClean="0"/>
              <a:t>2. Wykonaj łódź według podanego wzoru, </a:t>
            </a:r>
            <a:r>
              <a:rPr lang="pl-PL" smtClean="0"/>
              <a:t>przyklej </a:t>
            </a:r>
            <a:r>
              <a:rPr lang="pl-PL" smtClean="0"/>
              <a:t/>
            </a:r>
            <a:br>
              <a:rPr lang="pl-PL" smtClean="0"/>
            </a:br>
            <a:r>
              <a:rPr lang="pl-PL" smtClean="0"/>
              <a:t>na </a:t>
            </a:r>
            <a:r>
              <a:rPr lang="pl-PL" dirty="0" smtClean="0"/>
              <a:t>kartce i </a:t>
            </a:r>
            <a:r>
              <a:rPr lang="pl-PL" smtClean="0"/>
              <a:t>dorysuj </a:t>
            </a:r>
            <a:r>
              <a:rPr lang="pl-PL" smtClean="0"/>
              <a:t> </a:t>
            </a:r>
            <a:r>
              <a:rPr lang="pl-PL" dirty="0" smtClean="0"/>
              <a:t>św. Piotra.  Karta pracy do katechezy 17. </a:t>
            </a:r>
            <a:endParaRPr lang="pl-PL" dirty="0"/>
          </a:p>
        </p:txBody>
      </p:sp>
    </p:spTree>
    <p:extLst>
      <p:ext uri="{BB962C8B-B14F-4D97-AF65-F5344CB8AC3E}">
        <p14:creationId xmlns:p14="http://schemas.microsoft.com/office/powerpoint/2010/main" val="1450848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32656"/>
            <a:ext cx="8075240" cy="1084982"/>
          </a:xfrm>
          <a:solidFill>
            <a:srgbClr val="00B0F0"/>
          </a:solidFill>
        </p:spPr>
        <p:txBody>
          <a:bodyPr>
            <a:noAutofit/>
          </a:bodyPr>
          <a:lstStyle/>
          <a:p>
            <a:r>
              <a:rPr lang="pl-PL" sz="3600" b="1" dirty="0"/>
              <a:t/>
            </a:r>
            <a:br>
              <a:rPr lang="pl-PL" sz="3600" b="1" dirty="0"/>
            </a:br>
            <a:r>
              <a:rPr lang="pl-PL" sz="3600" b="1" dirty="0" smtClean="0"/>
              <a:t>MODLITWA</a:t>
            </a:r>
            <a:r>
              <a:rPr lang="pl-PL" sz="3600" b="1" dirty="0"/>
              <a:t>:</a:t>
            </a:r>
            <a:r>
              <a:rPr lang="pl-PL" sz="3600" dirty="0"/>
              <a:t> W imię Ojca, i Syna, i </a:t>
            </a:r>
            <a:r>
              <a:rPr lang="pl-PL" sz="3600" dirty="0" smtClean="0"/>
              <a:t>Ducha </a:t>
            </a:r>
            <a:r>
              <a:rPr lang="pl-PL" sz="3600" dirty="0"/>
              <a:t>św.</a:t>
            </a:r>
            <a:br>
              <a:rPr lang="pl-PL" sz="3600" dirty="0"/>
            </a:br>
            <a:endParaRPr lang="pl-PL" sz="3600" dirty="0"/>
          </a:p>
        </p:txBody>
      </p:sp>
      <p:sp>
        <p:nvSpPr>
          <p:cNvPr id="3" name="Symbol zastępczy zawartości 2"/>
          <p:cNvSpPr>
            <a:spLocks noGrp="1"/>
          </p:cNvSpPr>
          <p:nvPr>
            <p:ph idx="1"/>
          </p:nvPr>
        </p:nvSpPr>
        <p:spPr>
          <a:xfrm>
            <a:off x="457200" y="1600200"/>
            <a:ext cx="8291264" cy="4709120"/>
          </a:xfrm>
          <a:solidFill>
            <a:srgbClr val="FFFF00"/>
          </a:solidFill>
        </p:spPr>
        <p:txBody>
          <a:bodyPr>
            <a:normAutofit/>
          </a:bodyPr>
          <a:lstStyle/>
          <a:p>
            <a:r>
              <a:rPr lang="pl-PL" b="1" dirty="0" smtClean="0"/>
              <a:t>WPROWADZENIE</a:t>
            </a:r>
            <a:r>
              <a:rPr lang="pl-PL" b="1" dirty="0"/>
              <a:t>: </a:t>
            </a:r>
            <a:endParaRPr lang="pl-PL" b="1" dirty="0" smtClean="0"/>
          </a:p>
          <a:p>
            <a:r>
              <a:rPr lang="pl-PL" dirty="0" smtClean="0"/>
              <a:t>Pan </a:t>
            </a:r>
            <a:r>
              <a:rPr lang="pl-PL" dirty="0"/>
              <a:t>Jezus był nauczycielem i miał swoich uczniów. Przyszedł, aby nauczać o swoim Ojcu, o Jego Królestwie i </a:t>
            </a:r>
            <a:r>
              <a:rPr lang="pl-PL" dirty="0" smtClean="0"/>
              <a:t>o tym</a:t>
            </a:r>
            <a:r>
              <a:rPr lang="pl-PL" dirty="0"/>
              <a:t>, jak ludzie powinni postępować, aby kiedyś z Nim </a:t>
            </a:r>
            <a:r>
              <a:rPr lang="pl-PL" dirty="0" smtClean="0"/>
              <a:t>zamieszkać</a:t>
            </a:r>
            <a:r>
              <a:rPr lang="pl-PL" dirty="0"/>
              <a:t>. Pan Jezus spośród słuchających Go ludzi wybierał uczniów, którzy często przebywali z Nim </a:t>
            </a:r>
            <a:r>
              <a:rPr lang="pl-PL" dirty="0" smtClean="0"/>
              <a:t/>
            </a:r>
            <a:br>
              <a:rPr lang="pl-PL" dirty="0" smtClean="0"/>
            </a:br>
            <a:r>
              <a:rPr lang="pl-PL" dirty="0" smtClean="0"/>
              <a:t>i </a:t>
            </a:r>
            <a:r>
              <a:rPr lang="pl-PL" dirty="0"/>
              <a:t>słuchali Go</a:t>
            </a:r>
            <a:r>
              <a:rPr lang="pl-PL" dirty="0" smtClean="0"/>
              <a:t>.</a:t>
            </a:r>
            <a:endParaRPr lang="pl-PL" dirty="0"/>
          </a:p>
        </p:txBody>
      </p:sp>
    </p:spTree>
    <p:extLst>
      <p:ext uri="{BB962C8B-B14F-4D97-AF65-F5344CB8AC3E}">
        <p14:creationId xmlns:p14="http://schemas.microsoft.com/office/powerpoint/2010/main" val="2423043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4638"/>
            <a:ext cx="8219256" cy="922114"/>
          </a:xfrm>
          <a:solidFill>
            <a:srgbClr val="FFC000"/>
          </a:solidFill>
        </p:spPr>
        <p:txBody>
          <a:bodyPr>
            <a:normAutofit/>
          </a:bodyPr>
          <a:lstStyle/>
          <a:p>
            <a:r>
              <a:rPr lang="pl-PL" sz="3600" b="1" dirty="0" smtClean="0"/>
              <a:t>Opowiadanie Wojtek i jego siostrzyczka</a:t>
            </a:r>
            <a:endParaRPr lang="pl-PL" sz="3600" b="1" dirty="0"/>
          </a:p>
        </p:txBody>
      </p:sp>
      <p:sp>
        <p:nvSpPr>
          <p:cNvPr id="3" name="Symbol zastępczy zawartości 2"/>
          <p:cNvSpPr>
            <a:spLocks noGrp="1"/>
          </p:cNvSpPr>
          <p:nvPr>
            <p:ph idx="1"/>
          </p:nvPr>
        </p:nvSpPr>
        <p:spPr>
          <a:xfrm>
            <a:off x="467544" y="1196752"/>
            <a:ext cx="8424936" cy="5328592"/>
          </a:xfrm>
          <a:solidFill>
            <a:srgbClr val="FFFF99"/>
          </a:solidFill>
        </p:spPr>
        <p:txBody>
          <a:bodyPr>
            <a:normAutofit fontScale="92500" lnSpcReduction="10000"/>
          </a:bodyPr>
          <a:lstStyle/>
          <a:p>
            <a:r>
              <a:rPr lang="pl-PL" dirty="0" smtClean="0"/>
              <a:t>Mamusia poleciła Wojtkowi zaprowadzić Ole do przedszkola. Ola jest młodszą siostrzyczką Wojtka. Wojtek chodzi do klasy czwartej, więc mamusia wiedziała, że potrafi zaopiekować się młodszą siostrą. Wojtek cieszył się, że wyręcza mamę, a ona w ten sposób – przez syna – w dalszym ciągu czuwała nad córeczką. Mamusia bardzo kochała oboje dzieci. Wiedziała, że Ola jest za mała, aby sama szła do przedszkola. Mogłaby zabłądzić, albo ulec wypadkowi przechodząc nieostrożnie przez jezdnię. Wiedziała, że Wojtek dobrze zaopiekuje się siostrzyczką. </a:t>
            </a:r>
            <a:endParaRPr lang="pl-PL" dirty="0"/>
          </a:p>
        </p:txBody>
      </p:sp>
    </p:spTree>
    <p:extLst>
      <p:ext uri="{BB962C8B-B14F-4D97-AF65-F5344CB8AC3E}">
        <p14:creationId xmlns:p14="http://schemas.microsoft.com/office/powerpoint/2010/main" val="620846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03232" cy="994122"/>
          </a:xfrm>
          <a:solidFill>
            <a:srgbClr val="FFC000"/>
          </a:solidFill>
        </p:spPr>
        <p:txBody>
          <a:bodyPr>
            <a:normAutofit/>
          </a:bodyPr>
          <a:lstStyle/>
          <a:p>
            <a:r>
              <a:rPr lang="pl-PL" dirty="0" smtClean="0"/>
              <a:t>PRZEDSTAWIENIE PRAWDY</a:t>
            </a:r>
            <a:endParaRPr lang="pl-PL" dirty="0"/>
          </a:p>
        </p:txBody>
      </p:sp>
      <p:sp>
        <p:nvSpPr>
          <p:cNvPr id="3" name="Symbol zastępczy zawartości 2"/>
          <p:cNvSpPr>
            <a:spLocks noGrp="1"/>
          </p:cNvSpPr>
          <p:nvPr>
            <p:ph idx="1"/>
          </p:nvPr>
        </p:nvSpPr>
        <p:spPr>
          <a:xfrm>
            <a:off x="457200" y="1600200"/>
            <a:ext cx="8291264" cy="4853136"/>
          </a:xfrm>
        </p:spPr>
        <p:txBody>
          <a:bodyPr>
            <a:normAutofit lnSpcReduction="10000"/>
          </a:bodyPr>
          <a:lstStyle/>
          <a:p>
            <a:r>
              <a:rPr lang="pl-PL" dirty="0" smtClean="0"/>
              <a:t>Pan Jezus kocha wszystkich ludzi. Chce, żeby wszyscy ludzie byli dla siebie dobrzy, okazywali sobie miłość, szli dobrą drogą i osiągnęli niebo. Kiedy Pan Jezus miał wrócić do Ojca ustanowił  zastępcę na ziemi, który będzie nad nami czuwał i prowadził nas. Był nim  </a:t>
            </a:r>
            <a:r>
              <a:rPr lang="pl-PL" dirty="0"/>
              <a:t>Piotr. </a:t>
            </a:r>
            <a:r>
              <a:rPr lang="pl-PL" dirty="0" smtClean="0"/>
              <a:t>Pan Jezus zapytał Piotra czy go kocha, a potem powiedział mu, aby troszczył się o wszystkich, którzy są dla Pana Jezusa, jak owce dla Pasterza.</a:t>
            </a:r>
            <a:endParaRPr lang="pl-PL" dirty="0"/>
          </a:p>
          <a:p>
            <a:endParaRPr lang="pl-PL" dirty="0"/>
          </a:p>
        </p:txBody>
      </p:sp>
    </p:spTree>
    <p:extLst>
      <p:ext uri="{BB962C8B-B14F-4D97-AF65-F5344CB8AC3E}">
        <p14:creationId xmlns:p14="http://schemas.microsoft.com/office/powerpoint/2010/main" val="137874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solidFill>
            <a:srgbClr val="FFC000"/>
          </a:solidFill>
        </p:spPr>
        <p:txBody>
          <a:bodyPr>
            <a:normAutofit/>
          </a:bodyPr>
          <a:lstStyle/>
          <a:p>
            <a:r>
              <a:rPr lang="pl-PL" sz="3200" dirty="0" smtClean="0"/>
              <a:t>Pan Jezus ustanawia Piotra swoim zastępcą na ziemi</a:t>
            </a:r>
            <a:endParaRPr lang="pl-PL" sz="3200" dirty="0"/>
          </a:p>
        </p:txBody>
      </p:sp>
      <p:pic>
        <p:nvPicPr>
          <p:cNvPr id="4" name="Symbol zastępczy zawartości 3" descr="Jesus Christ Lending His Hands And Welcoming Us :  Cartoon image of Jesus Christ with long brown hair beard and mustache wearing a white robe and brown sandals as well as a blue sash and red belt smiles as he looks ahead raising both his hands offering his palms in a warm welcome  The post Jesus Christ Lending His Hands And Welcoming Us appeared first on VectorToons.com."/>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827585" y="1600200"/>
            <a:ext cx="2960654" cy="4525963"/>
          </a:xfrm>
          <a:prstGeom prst="rect">
            <a:avLst/>
          </a:prstGeom>
          <a:noFill/>
          <a:ln>
            <a:noFill/>
          </a:ln>
        </p:spPr>
      </p:pic>
      <p:sp>
        <p:nvSpPr>
          <p:cNvPr id="5" name="Symbol zastępczy zawartości 4"/>
          <p:cNvSpPr>
            <a:spLocks noGrp="1"/>
          </p:cNvSpPr>
          <p:nvPr>
            <p:ph sz="half" idx="2"/>
          </p:nvPr>
        </p:nvSpPr>
        <p:spPr>
          <a:xfrm>
            <a:off x="4648200" y="1600200"/>
            <a:ext cx="4244280" cy="4925144"/>
          </a:xfrm>
          <a:solidFill>
            <a:srgbClr val="FFFF00"/>
          </a:solidFill>
        </p:spPr>
        <p:txBody>
          <a:bodyPr/>
          <a:lstStyle/>
          <a:p>
            <a:r>
              <a:rPr lang="pl-PL" dirty="0" smtClean="0"/>
              <a:t>Powiedział mu po raz trzeci: Szymonie, czy kochasz Mnie?. Zasmucił się Piotr, że mu po raz trzeci powiedział: Czy kochasz mnie? Rzekł do Niego Jezus: </a:t>
            </a:r>
            <a:r>
              <a:rPr lang="pl-PL" b="1" dirty="0" smtClean="0">
                <a:solidFill>
                  <a:srgbClr val="FF0000"/>
                </a:solidFill>
              </a:rPr>
              <a:t>Paś owce Moje!</a:t>
            </a:r>
          </a:p>
          <a:p>
            <a:r>
              <a:rPr lang="pl-PL" b="1" dirty="0" smtClean="0"/>
              <a:t>J 21, 17-18</a:t>
            </a:r>
            <a:endParaRPr lang="pl-PL" b="1" dirty="0"/>
          </a:p>
        </p:txBody>
      </p:sp>
    </p:spTree>
    <p:extLst>
      <p:ext uri="{BB962C8B-B14F-4D97-AF65-F5344CB8AC3E}">
        <p14:creationId xmlns:p14="http://schemas.microsoft.com/office/powerpoint/2010/main" val="1098517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noAutofit/>
          </a:bodyPr>
          <a:lstStyle/>
          <a:p>
            <a:r>
              <a:rPr lang="pl-PL" sz="3600" dirty="0" smtClean="0"/>
              <a:t/>
            </a:r>
            <a:br>
              <a:rPr lang="pl-PL" sz="3600" dirty="0" smtClean="0"/>
            </a:br>
            <a:r>
              <a:rPr lang="pl-PL" sz="3600" dirty="0" smtClean="0"/>
              <a:t>O </a:t>
            </a:r>
            <a:r>
              <a:rPr lang="pl-PL" sz="3600" dirty="0"/>
              <a:t>tym co Pan Jezus uczynił dla Szymona </a:t>
            </a:r>
            <a:r>
              <a:rPr lang="pl-PL" sz="3600" dirty="0" smtClean="0"/>
              <a:t>Piotra?</a:t>
            </a:r>
            <a:r>
              <a:rPr lang="pl-PL" sz="3600" dirty="0"/>
              <a:t/>
            </a:r>
            <a:br>
              <a:rPr lang="pl-PL" sz="3600" dirty="0"/>
            </a:br>
            <a:endParaRPr lang="pl-PL" sz="36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628800"/>
            <a:ext cx="7736245" cy="475252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48188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normAutofit fontScale="90000"/>
          </a:bodyPr>
          <a:lstStyle/>
          <a:p>
            <a:r>
              <a:rPr lang="pl-PL" b="1" dirty="0"/>
              <a:t>A teraz obejrzyj filmik o św. Piotrze</a:t>
            </a:r>
          </a:p>
        </p:txBody>
      </p:sp>
      <p:sp>
        <p:nvSpPr>
          <p:cNvPr id="3" name="Symbol zastępczy zawartości 2"/>
          <p:cNvSpPr>
            <a:spLocks noGrp="1"/>
          </p:cNvSpPr>
          <p:nvPr>
            <p:ph idx="1"/>
          </p:nvPr>
        </p:nvSpPr>
        <p:spPr>
          <a:xfrm>
            <a:off x="611560" y="1412776"/>
            <a:ext cx="8136904" cy="4713387"/>
          </a:xfrm>
          <a:solidFill>
            <a:srgbClr val="FFFF99"/>
          </a:solidFill>
        </p:spPr>
        <p:txBody>
          <a:bodyPr/>
          <a:lstStyle/>
          <a:p>
            <a:endParaRPr lang="pl-PL" b="1" dirty="0" smtClean="0">
              <a:latin typeface="Cambria" panose="02040503050406030204" pitchFamily="18" charset="0"/>
              <a:ea typeface="Cambria" panose="02040503050406030204" pitchFamily="18" charset="0"/>
            </a:endParaRPr>
          </a:p>
          <a:p>
            <a:r>
              <a:rPr lang="pl-PL" b="1" dirty="0" smtClean="0">
                <a:latin typeface="Cambria" panose="02040503050406030204" pitchFamily="18" charset="0"/>
                <a:ea typeface="Cambria" panose="02040503050406030204" pitchFamily="18" charset="0"/>
              </a:rPr>
              <a:t>Święty </a:t>
            </a:r>
            <a:r>
              <a:rPr lang="pl-PL" b="1" dirty="0">
                <a:latin typeface="Cambria" panose="02040503050406030204" pitchFamily="18" charset="0"/>
                <a:ea typeface="Cambria" panose="02040503050406030204" pitchFamily="18" charset="0"/>
              </a:rPr>
              <a:t>Piotr Apostoł - z serii „O Świętych dla dzieci" (Wyd. PROMYCZEK)</a:t>
            </a:r>
          </a:p>
          <a:p>
            <a:endParaRPr lang="pl-PL" dirty="0">
              <a:hlinkClick r:id="rId2"/>
            </a:endParaRPr>
          </a:p>
          <a:p>
            <a:endParaRPr lang="pl-PL" dirty="0">
              <a:hlinkClick r:id="rId2"/>
            </a:endParaRPr>
          </a:p>
          <a:p>
            <a:r>
              <a:rPr lang="pl-PL" dirty="0">
                <a:hlinkClick r:id="rId2"/>
              </a:rPr>
              <a:t>https://www.youtube.com/watch?v=88YDmencgoo</a:t>
            </a:r>
            <a:endParaRPr lang="pl-PL" dirty="0"/>
          </a:p>
          <a:p>
            <a:endParaRPr lang="pl-PL" dirty="0"/>
          </a:p>
        </p:txBody>
      </p:sp>
    </p:spTree>
    <p:extLst>
      <p:ext uri="{BB962C8B-B14F-4D97-AF65-F5344CB8AC3E}">
        <p14:creationId xmlns:p14="http://schemas.microsoft.com/office/powerpoint/2010/main" val="3259648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solidFill>
            <a:srgbClr val="FFC000"/>
          </a:solidFill>
        </p:spPr>
        <p:txBody>
          <a:bodyPr/>
          <a:lstStyle/>
          <a:p>
            <a:r>
              <a:rPr lang="pl-PL" dirty="0"/>
              <a:t>Powołaniem „</a:t>
            </a:r>
            <a:r>
              <a:rPr lang="pl-PL" dirty="0" smtClean="0"/>
              <a:t>Paś </a:t>
            </a:r>
            <a:r>
              <a:rPr lang="pl-PL" dirty="0"/>
              <a:t>owce moje”</a:t>
            </a:r>
          </a:p>
        </p:txBody>
      </p:sp>
      <p:sp>
        <p:nvSpPr>
          <p:cNvPr id="3" name="Symbol zastępczy zawartości 2"/>
          <p:cNvSpPr>
            <a:spLocks noGrp="1"/>
          </p:cNvSpPr>
          <p:nvPr>
            <p:ph sz="half" idx="1"/>
          </p:nvPr>
        </p:nvSpPr>
        <p:spPr>
          <a:xfrm>
            <a:off x="395536" y="1484784"/>
            <a:ext cx="4248472" cy="5040560"/>
          </a:xfrm>
          <a:solidFill>
            <a:srgbClr val="FFFF99"/>
          </a:solidFill>
        </p:spPr>
        <p:txBody>
          <a:bodyPr>
            <a:normAutofit fontScale="92500" lnSpcReduction="10000"/>
          </a:bodyPr>
          <a:lstStyle/>
          <a:p>
            <a:r>
              <a:rPr lang="pl-PL" dirty="0" smtClean="0"/>
              <a:t>Pan Jezus przekazał świętemu Piotrowi nie tylko władzę nad kościołem, ale także swoją miłość do ludzi. Po śmierci Piotra władzę tę objął jego następca, i tak jest do dzisiaj. Obecny papież, czyli Ojciec Święty prowadzi nas do Boga, jako następcy świętego Piotra. Obecny papież ma na imię </a:t>
            </a:r>
            <a:r>
              <a:rPr lang="pl-PL" dirty="0" smtClean="0">
                <a:solidFill>
                  <a:srgbClr val="00B050"/>
                </a:solidFill>
                <a:latin typeface="Arial Black" panose="020B0A04020102020204" pitchFamily="34" charset="0"/>
              </a:rPr>
              <a:t>FRANCISZEK</a:t>
            </a:r>
            <a:endParaRPr lang="pl-PL" dirty="0">
              <a:solidFill>
                <a:srgbClr val="00B050"/>
              </a:solidFill>
              <a:latin typeface="Arial Black" panose="020B0A04020102020204" pitchFamily="34" charset="0"/>
            </a:endParaRPr>
          </a:p>
        </p:txBody>
      </p:sp>
      <p:pic>
        <p:nvPicPr>
          <p:cNvPr id="6" name="Symbol zastępczy zawartości 5" descr="Parafia pw. św. Brygidy w Gdańsku"/>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860032" y="1484784"/>
            <a:ext cx="3816424" cy="5040560"/>
          </a:xfrm>
          <a:prstGeom prst="rect">
            <a:avLst/>
          </a:prstGeom>
          <a:noFill/>
          <a:ln>
            <a:noFill/>
          </a:ln>
        </p:spPr>
      </p:pic>
    </p:spTree>
    <p:extLst>
      <p:ext uri="{BB962C8B-B14F-4D97-AF65-F5344CB8AC3E}">
        <p14:creationId xmlns:p14="http://schemas.microsoft.com/office/powerpoint/2010/main" val="4148980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normAutofit/>
          </a:bodyPr>
          <a:lstStyle/>
          <a:p>
            <a:r>
              <a:rPr lang="pl-PL" sz="3600" b="1" dirty="0" smtClean="0"/>
              <a:t>ZASTOSOWANIE ŻYCIOWE </a:t>
            </a:r>
            <a:endParaRPr lang="pl-PL" sz="3600" b="1" dirty="0"/>
          </a:p>
        </p:txBody>
      </p:sp>
      <p:pic>
        <p:nvPicPr>
          <p:cNvPr id="7" name="Symbol zastępczy zawartości 6" descr="Najlepsze obrazy na tablicy PAPIEŻ FRANCISZEK (16) | Papież ..."/>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788024" y="1412776"/>
            <a:ext cx="3888432" cy="5184576"/>
          </a:xfrm>
          <a:prstGeom prst="rect">
            <a:avLst/>
          </a:prstGeom>
          <a:noFill/>
          <a:ln w="19050">
            <a:solidFill>
              <a:schemeClr val="tx1"/>
            </a:solidFill>
          </a:ln>
        </p:spPr>
      </p:pic>
      <p:pic>
        <p:nvPicPr>
          <p:cNvPr id="8" name="Symbol zastępczy zawartości 7" descr="El Rincón de las Melli: Papa Francisco bendiciendo"/>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467544" y="1412776"/>
            <a:ext cx="4104456" cy="5256584"/>
          </a:xfrm>
          <a:prstGeom prst="rect">
            <a:avLst/>
          </a:prstGeom>
          <a:noFill/>
          <a:ln w="19050">
            <a:solidFill>
              <a:schemeClr val="tx1"/>
            </a:solidFill>
          </a:ln>
        </p:spPr>
      </p:pic>
    </p:spTree>
    <p:extLst>
      <p:ext uri="{BB962C8B-B14F-4D97-AF65-F5344CB8AC3E}">
        <p14:creationId xmlns:p14="http://schemas.microsoft.com/office/powerpoint/2010/main" val="2636462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426</Words>
  <Application>Microsoft Office PowerPoint</Application>
  <PresentationFormat>Pokaz na ekranie (4:3)</PresentationFormat>
  <Paragraphs>41</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Katecheza 17</vt:lpstr>
      <vt:lpstr> MODLITWA: W imię Ojca, i Syna, i Ducha św. </vt:lpstr>
      <vt:lpstr>Opowiadanie Wojtek i jego siostrzyczka</vt:lpstr>
      <vt:lpstr>PRZEDSTAWIENIE PRAWDY</vt:lpstr>
      <vt:lpstr>Pan Jezus ustanawia Piotra swoim zastępcą na ziemi</vt:lpstr>
      <vt:lpstr> O tym co Pan Jezus uczynił dla Szymona Piotra? </vt:lpstr>
      <vt:lpstr>A teraz obejrzyj filmik o św. Piotrze</vt:lpstr>
      <vt:lpstr>Powołaniem „Paś owce moje”</vt:lpstr>
      <vt:lpstr>ZASTOSOWANIE ŻYCIOWE </vt:lpstr>
      <vt:lpstr>Papież Franciszek i dzieci</vt:lpstr>
      <vt:lpstr>Prezentacja programu PowerPoint</vt:lpstr>
      <vt:lpstr>Zaśpiewaj: Spotkał mnie dziś Pan </vt:lpstr>
      <vt:lpstr>Zadanie dla dzieci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Katecheza 18</dc:title>
  <dc:creator>User</dc:creator>
  <cp:lastModifiedBy>User</cp:lastModifiedBy>
  <cp:revision>11</cp:revision>
  <dcterms:created xsi:type="dcterms:W3CDTF">2020-05-22T08:34:02Z</dcterms:created>
  <dcterms:modified xsi:type="dcterms:W3CDTF">2020-05-24T17:54:42Z</dcterms:modified>
</cp:coreProperties>
</file>