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70" r:id="rId5"/>
    <p:sldId id="274" r:id="rId6"/>
    <p:sldId id="257" r:id="rId7"/>
    <p:sldId id="275" r:id="rId8"/>
    <p:sldId id="261" r:id="rId9"/>
    <p:sldId id="258" r:id="rId10"/>
    <p:sldId id="260" r:id="rId11"/>
    <p:sldId id="273" r:id="rId12"/>
    <p:sldId id="262" r:id="rId13"/>
    <p:sldId id="263" r:id="rId14"/>
    <p:sldId id="266" r:id="rId15"/>
    <p:sldId id="276" r:id="rId16"/>
    <p:sldId id="268" r:id="rId17"/>
    <p:sldId id="269" r:id="rId18"/>
    <p:sldId id="277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631A7-372F-4DF2-86E2-6D781B8C5AAD}" type="datetimeFigureOut">
              <a:rPr lang="pl-PL" smtClean="0"/>
              <a:pPr/>
              <a:t>25.05.2020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186A4-BC48-4875-87D3-96AD85D2EAA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pl/url?sa=i&amp;rct=j&amp;q=&amp;esrc=s&amp;frm=1&amp;source=images&amp;cd=&amp;cad=rja&amp;uact=8&amp;docid=UNsl5nwCCLgAhM&amp;tbnid=dZ3gLKf_D348MM:&amp;ved=0CAUQjRw&amp;url=http://parafiawalfortville.blogspot.com/2013/05/wigilia-zesania-ducha-swietego.html&amp;ei=A5iDU4CFLK-M7Ab3lICABw&amp;bvm=bv.67720277,d.ZGU&amp;psig=AFQjCNEw4IWflHJxD-1QDif5H2QcZ6T8oQ&amp;ust=14012194411063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pl/url?sa=i&amp;rct=j&amp;q=&amp;esrc=s&amp;frm=1&amp;source=images&amp;cd=&amp;cad=rja&amp;uact=8&amp;docid=UPXaf1AA3jcFvM&amp;tbnid=Dub0EpbZ2fK03M:&amp;ved=0CAUQjRw&amp;url=http://www.parafiajozefownadwisla.pl/modlitwy-do-ducha-%C5%9Bwi%C4%99tego.html&amp;ei=IZyDU-KaHoPT7Ab3qIG4BA&amp;bvm=bv.67720277,d.ZGU&amp;psig=AFQjCNG2iVg_lsgiBQFRmTz_fOwKEhrwHw&amp;ust=140122049074364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u6Fm_szQ07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youtube.com/watch?v=xqh5RBysD_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Katecheza 16 </a:t>
            </a:r>
            <a:endParaRPr lang="pl-PL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552728" cy="2376264"/>
          </a:xfrm>
          <a:solidFill>
            <a:srgbClr val="FFCC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endParaRPr lang="pl-PL" dirty="0" smtClean="0">
              <a:ln w="19050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1">
                      <a:tint val="75000"/>
                      <a:shade val="30000"/>
                      <a:satMod val="115000"/>
                    </a:schemeClr>
                  </a:gs>
                  <a:gs pos="50000">
                    <a:schemeClr val="tx1">
                      <a:tint val="75000"/>
                      <a:shade val="67500"/>
                      <a:satMod val="115000"/>
                    </a:schemeClr>
                  </a:gs>
                  <a:gs pos="100000">
                    <a:schemeClr val="tx1">
                      <a:tint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r>
              <a:rPr lang="pl-PL" sz="4100" b="1" dirty="0">
                <a:solidFill>
                  <a:srgbClr val="C00000"/>
                </a:solidFill>
                <a:latin typeface="Algerian" pitchFamily="82" charset="0"/>
              </a:rPr>
              <a:t>Pan Jezus zsyła Ducha </a:t>
            </a:r>
            <a:r>
              <a:rPr lang="pl-PL" sz="4100" b="1" dirty="0" smtClean="0">
                <a:solidFill>
                  <a:srgbClr val="C00000"/>
                </a:solidFill>
                <a:latin typeface="Algerian" pitchFamily="82" charset="0"/>
              </a:rPr>
              <a:t>Świętego</a:t>
            </a:r>
          </a:p>
          <a:p>
            <a:endParaRPr lang="pl-PL" sz="4100" dirty="0" smtClean="0">
              <a:ln w="19050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1">
                      <a:tint val="75000"/>
                      <a:shade val="30000"/>
                      <a:satMod val="115000"/>
                    </a:schemeClr>
                  </a:gs>
                  <a:gs pos="50000">
                    <a:schemeClr val="tx1">
                      <a:tint val="75000"/>
                      <a:shade val="67500"/>
                      <a:satMod val="115000"/>
                    </a:schemeClr>
                  </a:gs>
                  <a:gs pos="100000">
                    <a:schemeClr val="tx1">
                      <a:tint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  <a:p>
            <a:r>
              <a:rPr lang="pl-PL" sz="3600" dirty="0" smtClean="0">
                <a:ln w="1905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chemeClr val="tx1">
                        <a:tint val="75000"/>
                        <a:shade val="30000"/>
                        <a:satMod val="115000"/>
                      </a:schemeClr>
                    </a:gs>
                    <a:gs pos="50000">
                      <a:schemeClr val="tx1">
                        <a:tint val="75000"/>
                        <a:shade val="67500"/>
                        <a:satMod val="115000"/>
                      </a:schemeClr>
                    </a:gs>
                    <a:gs pos="100000">
                      <a:schemeClr val="tx1">
                        <a:tint val="75000"/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Uroczystość Zesłania Ducha Świętego  t.57</a:t>
            </a:r>
            <a:endParaRPr lang="pl-PL" sz="3600" dirty="0">
              <a:ln w="19050">
                <a:solidFill>
                  <a:schemeClr val="tx1"/>
                </a:solidFill>
              </a:ln>
              <a:gradFill flip="none" rotWithShape="1">
                <a:gsLst>
                  <a:gs pos="0">
                    <a:schemeClr val="tx1">
                      <a:tint val="75000"/>
                      <a:shade val="30000"/>
                      <a:satMod val="115000"/>
                    </a:schemeClr>
                  </a:gs>
                  <a:gs pos="50000">
                    <a:schemeClr val="tx1">
                      <a:tint val="75000"/>
                      <a:shade val="67500"/>
                      <a:satMod val="115000"/>
                    </a:schemeClr>
                  </a:gs>
                  <a:gs pos="100000">
                    <a:schemeClr val="tx1">
                      <a:tint val="75000"/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5050"/>
          </a:solidFill>
        </p:spPr>
        <p:txBody>
          <a:bodyPr>
            <a:normAutofit/>
          </a:bodyPr>
          <a:lstStyle/>
          <a:p>
            <a:r>
              <a:rPr lang="pl-PL" sz="4000" b="1" dirty="0" smtClean="0">
                <a:latin typeface="Baskerville Old Face" pitchFamily="18" charset="0"/>
              </a:rPr>
              <a:t>Duch Święty w postaci gołębicy</a:t>
            </a:r>
            <a:endParaRPr lang="pl-PL" sz="4000" b="1" dirty="0">
              <a:latin typeface="Baskerville Old Face" pitchFamily="18" charset="0"/>
            </a:endParaRPr>
          </a:p>
        </p:txBody>
      </p:sp>
      <p:pic>
        <p:nvPicPr>
          <p:cNvPr id="4" name="irc_mi" descr="http://2.bp.blogspot.com/-AMoRh-Z07os/UZerQHh27dI/AAAAAAAABM8/C1nr7C3BuOA/s1600/1244751263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3960440" cy="496855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az 4" descr="Uroczystość Zesłania Ducha Świętego | Rachowice.e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7882"/>
            <a:ext cx="3086601" cy="48387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Wyjaśnienie pojęcia </a:t>
            </a:r>
            <a:r>
              <a:rPr lang="pl-PL" b="1" i="1" dirty="0" smtClean="0">
                <a:solidFill>
                  <a:srgbClr val="FF0000"/>
                </a:solidFill>
              </a:rPr>
              <a:t>Duch Święty</a:t>
            </a:r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rgbClr val="FFCC99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/>
              <a:t>Każdą modlitwę rozpoczynamy znakiem krzyża, wypowiadając jednocześnie słowa:</a:t>
            </a:r>
            <a:br>
              <a:rPr lang="pl-PL" dirty="0" smtClean="0"/>
            </a:br>
            <a:r>
              <a:rPr lang="pl-PL" dirty="0" smtClean="0"/>
              <a:t> „W imię Ojca i Syna, i Ducha Świętego”. </a:t>
            </a:r>
            <a:br>
              <a:rPr lang="pl-PL" dirty="0" smtClean="0"/>
            </a:br>
            <a:r>
              <a:rPr lang="pl-PL" b="1" i="1" dirty="0" smtClean="0"/>
              <a:t>Duch Święty</a:t>
            </a:r>
            <a:r>
              <a:rPr lang="pl-PL" dirty="0" smtClean="0"/>
              <a:t>, tak jak Jezus i Bóg Ojciec, jest Bogiem. Od chwili chrztu św. mieszka</a:t>
            </a:r>
            <a:br>
              <a:rPr lang="pl-PL" dirty="0" smtClean="0"/>
            </a:br>
            <a:r>
              <a:rPr lang="pl-PL" dirty="0" smtClean="0"/>
              <a:t> w każdym z nas.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65515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buNone/>
            </a:pPr>
            <a:r>
              <a:rPr lang="pl-PL" dirty="0" smtClean="0">
                <a:latin typeface="Arial Black" pitchFamily="34" charset="0"/>
              </a:rPr>
              <a:t>Gdy Duch Święty zstąpił na Apostołów poczuli w sobie siłę i odwagę, wyszli przed Wieczernik i do zebranych ludzi zaczęli głosić Słowo boże. Mówili tak odważnie i mądrze, że wiele tysięcy ludzi uwierzyło im w to, co głosili.</a:t>
            </a:r>
            <a:endParaRPr lang="pl-PL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Symbolem Ducha Świętego są czerwone </a:t>
            </a: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języki ognia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rc_mi" descr="http://www.parafiajozefownadwisla.pl/assets/images/duch_sw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700808"/>
            <a:ext cx="410445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/>
          <a:lstStyle/>
          <a:p>
            <a:r>
              <a:rPr lang="pl-PL" dirty="0" smtClean="0"/>
              <a:t>ZAKOŃCZENIE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25144"/>
          </a:xfrm>
          <a:solidFill>
            <a:srgbClr val="FFCC99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W różnych sprawach możemy modlić się do Ducha Świętego np.: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Duchu Święty, naucz mnie modlić się</a:t>
            </a:r>
            <a:r>
              <a:rPr lang="pl-PL" b="1" dirty="0" smtClean="0"/>
              <a:t>.</a:t>
            </a:r>
          </a:p>
          <a:p>
            <a:r>
              <a:rPr lang="pl-PL" b="1" dirty="0" smtClean="0">
                <a:solidFill>
                  <a:srgbClr val="FFC000"/>
                </a:solidFill>
              </a:rPr>
              <a:t>Duchu Święty, pomóż mi być dobrym.</a:t>
            </a:r>
          </a:p>
          <a:p>
            <a:r>
              <a:rPr lang="pl-PL" b="1" dirty="0" smtClean="0">
                <a:solidFill>
                  <a:srgbClr val="00B050"/>
                </a:solidFill>
              </a:rPr>
              <a:t>Duchu Święty, pociesz mnie.</a:t>
            </a:r>
          </a:p>
          <a:p>
            <a:r>
              <a:rPr lang="pl-PL" b="1" dirty="0" smtClean="0">
                <a:solidFill>
                  <a:srgbClr val="7030A0"/>
                </a:solidFill>
              </a:rPr>
              <a:t>Duchu Święty daj mi mądrość, siłę i prowadź </a:t>
            </a:r>
            <a:br>
              <a:rPr lang="pl-PL" b="1" dirty="0" smtClean="0">
                <a:solidFill>
                  <a:srgbClr val="7030A0"/>
                </a:solidFill>
              </a:rPr>
            </a:br>
            <a:r>
              <a:rPr lang="pl-PL" b="1" dirty="0" smtClean="0">
                <a:solidFill>
                  <a:srgbClr val="7030A0"/>
                </a:solidFill>
              </a:rPr>
              <a:t>w życiu.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21014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3200" dirty="0" smtClean="0">
                <a:hlinkClick r:id="rId2"/>
              </a:rPr>
              <a:t>Zaśpiewaj: https</a:t>
            </a:r>
            <a:r>
              <a:rPr lang="pl-PL" sz="3200" dirty="0">
                <a:hlinkClick r:id="rId2"/>
              </a:rPr>
              <a:t>://www.youtube.com/watch?v=u6Fm_szQ070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853136"/>
          </a:xfrm>
        </p:spPr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REF: Duchu Święty uśmiechnięty do nas przyjdź!</a:t>
            </a:r>
          </a:p>
          <a:p>
            <a:r>
              <a:rPr lang="pl-PL" b="1" dirty="0" smtClean="0">
                <a:solidFill>
                  <a:srgbClr val="FF0000"/>
                </a:solidFill>
              </a:rPr>
              <a:t>Duchu Święty uśmiechnięty do nas przyjdź!</a:t>
            </a:r>
          </a:p>
          <a:p>
            <a:r>
              <a:rPr lang="pl-PL" dirty="0" smtClean="0"/>
              <a:t>Otwórz nasze uszy, by słuchały,</a:t>
            </a:r>
          </a:p>
          <a:p>
            <a:r>
              <a:rPr lang="pl-PL" dirty="0" smtClean="0"/>
              <a:t>Otwórz nasze uszy</a:t>
            </a:r>
          </a:p>
          <a:p>
            <a:r>
              <a:rPr lang="pl-PL" dirty="0" smtClean="0"/>
              <a:t>Rozpal nasze serca, by kochały </a:t>
            </a:r>
          </a:p>
          <a:p>
            <a:r>
              <a:rPr lang="pl-PL" dirty="0" smtClean="0"/>
              <a:t>rozpal nasze serca, by kochały</a:t>
            </a:r>
          </a:p>
          <a:p>
            <a:r>
              <a:rPr lang="pl-PL" dirty="0" smtClean="0"/>
              <a:t>Rozpal nasze serca</a:t>
            </a:r>
          </a:p>
          <a:p>
            <a:r>
              <a:rPr lang="pl-PL" dirty="0" smtClean="0"/>
              <a:t>Myślisz, czujesz, kochasz jesteś </a:t>
            </a:r>
            <a:br>
              <a:rPr lang="pl-PL" dirty="0" smtClean="0"/>
            </a:br>
            <a:r>
              <a:rPr lang="pl-PL" dirty="0" smtClean="0"/>
              <a:t>we mnie, kochasz. 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852937"/>
            <a:ext cx="208823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ABC medycyny chińskiej (cz. 2 serce) | Kinga Pantera Ziomek ...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88710"/>
            <a:ext cx="1967230" cy="1783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52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31 maja 2020r. </a:t>
            </a:r>
            <a:r>
              <a:rPr lang="pl-PL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Obchodzimy Święto </a:t>
            </a:r>
            <a:r>
              <a:rPr lang="pl-PL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Zesłania Ducha Świętego 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dirty="0" smtClean="0"/>
              <a:t>Uroczystość Zesłania Ducha Świętego  nazywamy czasem </a:t>
            </a:r>
            <a:r>
              <a:rPr lang="pl-PL" b="1" dirty="0" smtClean="0">
                <a:solidFill>
                  <a:srgbClr val="FF0000"/>
                </a:solidFill>
              </a:rPr>
              <a:t>potocznie </a:t>
            </a:r>
            <a:r>
              <a:rPr lang="pl-PL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Zielonymi Świątkami,  </a:t>
            </a:r>
            <a:r>
              <a:rPr lang="pl-PL" dirty="0" smtClean="0"/>
              <a:t>wywodzi się z obrzędów ludowych, związanych z urodzajami na roli. Jest to dzień, w którym wspominamy pamiątkę zstąpienia Ducha Świętego na Apostołów i Maryję, które dokonało się w Wieczerniku. Zesłanie Ducha św. nieraz uważa się za początek Kościoła.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88640"/>
            <a:ext cx="8136904" cy="614565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pl-PL" sz="3200" b="1" i="1" dirty="0" smtClean="0">
                <a:solidFill>
                  <a:srgbClr val="00B050"/>
                </a:solidFill>
                <a:latin typeface="Arial Black" panose="020B0A04020102020204" pitchFamily="34" charset="0"/>
                <a:cs typeface="Arial" pitchFamily="34" charset="0"/>
              </a:rPr>
              <a:t>Zielone Świątki </a:t>
            </a:r>
            <a:r>
              <a:rPr lang="pl-PL" sz="3200" dirty="0" smtClean="0"/>
              <a:t>mają jednak dłuższą tradycję wywodzącą się z pogańskiej obrzędowości i zwyczajów. Pochodzą od starosłowiańskiej uroczystości zwanej Stado, które to było świętem wiosennym. </a:t>
            </a:r>
            <a:r>
              <a:rPr lang="pl-PL" sz="3200" b="1" u="sng" dirty="0" smtClean="0">
                <a:solidFill>
                  <a:srgbClr val="00B050"/>
                </a:solidFill>
              </a:rPr>
              <a:t>Obrzędy związane z tym świętem wiązały się z oczekiwaniem na nadejście lata i miały zapewnić obfite plony, a także ochronę przed urokami i złymi duchami. </a:t>
            </a:r>
            <a:r>
              <a:rPr lang="pl-PL" sz="3200" dirty="0" smtClean="0"/>
              <a:t>W tym celu majono domy, stodoły, płoty zielonymi gałązkami brzozy i wierzby. Zwierzęta okadzano dymem z palonych ziół, przystrajano wieńcami z kwiatów.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b="1" dirty="0" smtClean="0"/>
              <a:t>ZADANIE DLA DZIECI: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400600"/>
          </a:xfrm>
          <a:solidFill>
            <a:srgbClr val="FF5050"/>
          </a:solidFill>
        </p:spPr>
        <p:txBody>
          <a:bodyPr/>
          <a:lstStyle/>
          <a:p>
            <a:r>
              <a:rPr lang="pl-PL" dirty="0" smtClean="0"/>
              <a:t>Wykonaj polecenie w katechizmie t. 57. </a:t>
            </a:r>
            <a:r>
              <a:rPr lang="pl-PL" smtClean="0"/>
              <a:t>Pokoloruj </a:t>
            </a:r>
            <a:r>
              <a:rPr lang="pl-PL" dirty="0" smtClean="0"/>
              <a:t>według wzoru znak Ducha Świętego. </a:t>
            </a:r>
          </a:p>
          <a:p>
            <a:endParaRPr lang="pl-PL" dirty="0"/>
          </a:p>
        </p:txBody>
      </p:sp>
      <p:pic>
        <p:nvPicPr>
          <p:cNvPr id="4" name="Obraz 3" descr="Szkoła Podstawowa w Geniuszac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048672" cy="3872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0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pPr>
              <a:tabLst>
                <a:tab pos="174625" algn="l"/>
              </a:tabLst>
            </a:pPr>
            <a:r>
              <a:rPr lang="pl-PL" sz="3600" b="1" dirty="0" smtClean="0"/>
              <a:t>MODLITWA:</a:t>
            </a:r>
            <a:r>
              <a:rPr lang="pl-PL" sz="3600" dirty="0" smtClean="0"/>
              <a:t> W Imię Ojca, i Syna, </a:t>
            </a:r>
            <a:br>
              <a:rPr lang="pl-PL" sz="3600" dirty="0" smtClean="0"/>
            </a:br>
            <a:r>
              <a:rPr lang="pl-PL" sz="3600" dirty="0" smtClean="0"/>
              <a:t>i Duch Św.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65104"/>
          </a:xfrm>
          <a:solidFill>
            <a:srgbClr val="FFCC99"/>
          </a:solidFill>
        </p:spPr>
        <p:txBody>
          <a:bodyPr>
            <a:normAutofit fontScale="92500" lnSpcReduction="20000"/>
          </a:bodyPr>
          <a:lstStyle/>
          <a:p>
            <a:r>
              <a:rPr lang="pl-PL" b="1" dirty="0" smtClean="0"/>
              <a:t>WPROWADZENIE:</a:t>
            </a:r>
            <a:r>
              <a:rPr lang="pl-PL" dirty="0" smtClean="0"/>
              <a:t> Czasem jesteśmy smutni. Smutek towarzyszy nam, gdy jesteśmy chorzy, zmęczeni, coś nam zginie lub coś nam się nie uda. Jest nam również smutno, gdy musimy rozstać się z kimś, kogo lubimy. W takich chwilach nasi przyjaciele pocieszają nas.  Jezus też miał przyjaciół, którymi byli Jego uczniowie. Oni cieszyli się z każdego spotkania z Jezusem. Pewnego dnia Jezus powiedział im, że musi wrócić do swego kochanego Ojca w niebie. Uczniowie zasmucili się, ponieważ było im dobrze z Jezusem.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99CC"/>
          </a:solidFill>
        </p:spPr>
        <p:txBody>
          <a:bodyPr>
            <a:noAutofit/>
          </a:bodyPr>
          <a:lstStyle/>
          <a:p>
            <a:r>
              <a:rPr lang="pl-PL" sz="3200" b="1" u="sng" dirty="0" smtClean="0"/>
              <a:t>Opowiadanie: Marek – Pocieszyciel</a:t>
            </a: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544616"/>
          </a:xfrm>
          <a:solidFill>
            <a:srgbClr val="FFCC99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pl-PL" sz="2000" dirty="0" smtClean="0"/>
              <a:t> Dzisiaj przyszedłem do szkoły i od razu zauważyłem, że Kasia jest smutna.</a:t>
            </a:r>
          </a:p>
          <a:p>
            <a:pPr>
              <a:buNone/>
            </a:pPr>
            <a:r>
              <a:rPr lang="pl-PL" sz="2000" dirty="0" smtClean="0"/>
              <a:t>– Co się stało? – zapytałem.</a:t>
            </a:r>
          </a:p>
          <a:p>
            <a:pPr>
              <a:buNone/>
            </a:pPr>
            <a:r>
              <a:rPr lang="pl-PL" sz="2000" dirty="0" smtClean="0"/>
              <a:t>– Mama wpięła mi we włosy nową spinkę w kształcie kwiatka. Chciałam, żeby zobaczyły ją moje koleżanki. Szybko rozebrałam się w szatni i pobiegłam do sali. Zawołałam koleżanki, ale spinki już nie było. Teraz jest mi smutno. Tę spinkę dostałam od babci Marysi – opowiedziała mi Kasia.</a:t>
            </a:r>
          </a:p>
          <a:p>
            <a:pPr>
              <a:buNone/>
            </a:pPr>
            <a:r>
              <a:rPr lang="pl-PL" sz="2000" dirty="0" smtClean="0"/>
              <a:t>– Nie martw się – pocieszałem ją – spinka na pewno gdzieś leży. Chodź, pomogę ci jej szukać. Razem na pewno ją znajdziemy.</a:t>
            </a:r>
          </a:p>
          <a:p>
            <a:pPr>
              <a:buNone/>
            </a:pPr>
            <a:r>
              <a:rPr lang="pl-PL" sz="2000" dirty="0" smtClean="0"/>
              <a:t>Szukaliśmy spinki w sali, ale nigdzie jej nie było. Zapytałem panią, czy możemy wyjść do szatni, aby tam poszukać zguby. Pani zgodziła się. Szukaliśmy na podłodze i na ławkach. Kiedy nie mogliśmy znaleźć spinki, Kasia zaczęła płakać. Wziąłem ją za rękę i powiedziałem:  – Nie płacz, Kasiu, poszukajmy jeszcze w twoich ubraniach. Podszedłem do kurtki Kasi, ale w kieszeniach nie było spinki. Zajrzałem do czapki i krzyknąłem:– Kasiu, tu jest twoja zguba. Kasia ucieszyła się i powiedziała z radością:</a:t>
            </a:r>
          </a:p>
          <a:p>
            <a:pPr>
              <a:buNone/>
            </a:pPr>
            <a:r>
              <a:rPr lang="pl-PL" sz="2000" dirty="0" smtClean="0"/>
              <a:t>– Dziękuję ci, Marku, za to, że mnie pocieszałeś i znalazłeś moją spinkę.</a:t>
            </a:r>
          </a:p>
          <a:p>
            <a:pPr>
              <a:buNone/>
            </a:pPr>
            <a:r>
              <a:rPr lang="pl-PL" sz="2000" b="1" dirty="0" smtClean="0"/>
              <a:t> </a:t>
            </a:r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b="1" dirty="0" smtClean="0"/>
          </a:p>
          <a:p>
            <a:pPr>
              <a:buNone/>
            </a:pPr>
            <a:endParaRPr lang="pl-PL" sz="2000" dirty="0" smtClean="0"/>
          </a:p>
          <a:p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b="1" dirty="0" smtClean="0">
                <a:solidFill>
                  <a:srgbClr val="FF0000"/>
                </a:solidFill>
              </a:rPr>
              <a:t>Odpowiedz ustnie na pytania: </a:t>
            </a:r>
            <a:endParaRPr lang="pl-PL" sz="3200" b="1" dirty="0">
              <a:solidFill>
                <a:srgbClr val="FF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1. Co zauważył Marek po przyjściu </a:t>
            </a:r>
            <a:br>
              <a:rPr lang="pl-PL" dirty="0" smtClean="0"/>
            </a:br>
            <a:r>
              <a:rPr lang="pl-PL" dirty="0" smtClean="0"/>
              <a:t>do szkoły?</a:t>
            </a:r>
          </a:p>
          <a:p>
            <a:r>
              <a:rPr lang="pl-PL" dirty="0" smtClean="0"/>
              <a:t>2. Dlaczego Kasia była smutna?</a:t>
            </a:r>
          </a:p>
          <a:p>
            <a:r>
              <a:rPr lang="pl-PL" dirty="0" smtClean="0"/>
              <a:t>3. Co zrobił Marek, aby pocieszyć Kasię?</a:t>
            </a:r>
          </a:p>
          <a:p>
            <a:r>
              <a:rPr lang="pl-PL" dirty="0" smtClean="0"/>
              <a:t>4. Gdzie Marek i Kasia szukali spinki?</a:t>
            </a:r>
          </a:p>
          <a:p>
            <a:r>
              <a:rPr lang="pl-PL" dirty="0" smtClean="0"/>
              <a:t>5. Gdzie Marek znalazł spinkę Kasi?</a:t>
            </a:r>
          </a:p>
          <a:p>
            <a:r>
              <a:rPr lang="pl-PL" dirty="0" smtClean="0"/>
              <a:t>6. Co powiedziała Kasia do Marka, kiedy znalazł jej spinkę?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Wiadomość dla Ciebi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2656"/>
            <a:ext cx="2392680" cy="2255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pl-PL" sz="3600" dirty="0" smtClean="0"/>
              <a:t>Obejrzyj filmik o Zesłaniu Ducha Świętego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141168"/>
          </a:xfrm>
          <a:solidFill>
            <a:srgbClr val="FFCC99"/>
          </a:solidFill>
        </p:spPr>
        <p:txBody>
          <a:bodyPr/>
          <a:lstStyle/>
          <a:p>
            <a:r>
              <a:rPr lang="pl-PL" dirty="0" smtClean="0">
                <a:hlinkClick r:id="rId2"/>
              </a:rPr>
              <a:t>Gienek </a:t>
            </a:r>
            <a:r>
              <a:rPr lang="pl-PL" dirty="0" err="1" smtClean="0">
                <a:hlinkClick r:id="rId2"/>
              </a:rPr>
              <a:t>Washable</a:t>
            </a:r>
            <a:endParaRPr lang="pl-PL" dirty="0" smtClean="0">
              <a:hlinkClick r:id="rId2"/>
            </a:endParaRPr>
          </a:p>
          <a:p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 smtClean="0">
                <a:hlinkClick r:id="rId2"/>
              </a:rPr>
              <a:t>https</a:t>
            </a:r>
            <a:r>
              <a:rPr lang="pl-PL" dirty="0">
                <a:hlinkClick r:id="rId2"/>
              </a:rPr>
              <a:t>://www.youtube.com/watch?v=xqh5RBysD_I</a:t>
            </a:r>
            <a:endParaRPr lang="pl-PL" dirty="0"/>
          </a:p>
        </p:txBody>
      </p:sp>
      <p:pic>
        <p:nvPicPr>
          <p:cNvPr id="4" name="Obraz 3" descr="Symbol ducha świętego Grafika wektorowa - ducha, religia klasa 4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3458393" cy="290253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50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pl-PL" sz="3600" b="1" dirty="0" smtClean="0"/>
              <a:t>PRZEDSTAWIENIE PRAWDY: </a:t>
            </a:r>
            <a:br>
              <a:rPr lang="pl-PL" sz="3600" b="1" dirty="0" smtClean="0"/>
            </a:br>
            <a:r>
              <a:rPr lang="pl-PL" sz="3600" dirty="0" smtClean="0"/>
              <a:t>W Piśmie Świętym czytamy: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Pan Jezus przed swoim odejściem do nieba, obiecał apostołom, że da im kogoś, kto ich pocieszy i doda odwagi.</a:t>
            </a:r>
          </a:p>
          <a:p>
            <a:pPr>
              <a:lnSpc>
                <a:spcPct val="150000"/>
              </a:lnSpc>
            </a:pPr>
            <a:r>
              <a:rPr lang="pl-PL" b="1" u="sng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„Ja zaś będę prosił Ojca, a innego pocieszyciela da wam, aby z wami był  na zawsze” (J 14, 16)</a:t>
            </a:r>
            <a:endParaRPr lang="pl-PL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Sekwencja Do Ducha Swieteg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56084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4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pl-PL" dirty="0" smtClean="0"/>
              <a:t>W Piśmie  Świętym czytamy: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sz="28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pl-PL" sz="2800" i="1" dirty="0" smtClean="0"/>
              <a:t> </a:t>
            </a:r>
            <a:r>
              <a:rPr lang="pl-PL" sz="2800" i="1" dirty="0" smtClean="0">
                <a:latin typeface="Arial" pitchFamily="34" charset="0"/>
                <a:cs typeface="Arial" pitchFamily="34" charset="0"/>
              </a:rPr>
              <a:t>Kiedy nadszedł wreszcie dzień Pięćdziesiątnicy znajdowali się wszyscy razem na tym samym miejscu. Nagle dał się słyszeć z nieba szum, jakby uderzenie gwałtownego wichru i napełnił cały dom, w którym przebywali. Ukazały się im też jakby języki ognia, które rozdzieliły  się, i na każdym z nich spoczął jeden. I wszyscy zostali napełnieni Duchem Świętym, i zaczęli mówić obcymi językami, tak jak im duch pozwalał mówić”.    (</a:t>
            </a:r>
            <a:r>
              <a:rPr lang="pl-PL" sz="2800" i="1" dirty="0" err="1" smtClean="0">
                <a:latin typeface="Arial" pitchFamily="34" charset="0"/>
                <a:cs typeface="Arial" pitchFamily="34" charset="0"/>
              </a:rPr>
              <a:t>Dz</a:t>
            </a:r>
            <a:r>
              <a:rPr lang="pl-PL" sz="2800" i="1" dirty="0" smtClean="0">
                <a:latin typeface="Arial" pitchFamily="34" charset="0"/>
                <a:cs typeface="Arial" pitchFamily="34" charset="0"/>
              </a:rPr>
              <a:t>  2, 1-4)</a:t>
            </a:r>
            <a:endParaRPr lang="pl-PL" sz="28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Apostołowie z Maryją </a:t>
            </a:r>
            <a:b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 Wieczerniku</a:t>
            </a:r>
            <a:endParaRPr lang="pl-P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Symbol zastępczy zawartości 7" descr="ZESŁANIE DUCHA ŚWIĘTEGO – Parafia MBN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200800" cy="49685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610</Words>
  <Application>Microsoft Office PowerPoint</Application>
  <PresentationFormat>Pokaz na ekranie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Katecheza 16 </vt:lpstr>
      <vt:lpstr>MODLITWA: W Imię Ojca, i Syna,  i Duch Św. </vt:lpstr>
      <vt:lpstr>Opowiadanie: Marek – Pocieszyciel </vt:lpstr>
      <vt:lpstr>Odpowiedz ustnie na pytania: </vt:lpstr>
      <vt:lpstr>Obejrzyj filmik o Zesłaniu Ducha Świętego</vt:lpstr>
      <vt:lpstr>PRZEDSTAWIENIE PRAWDY:  W Piśmie Świętym czytamy:</vt:lpstr>
      <vt:lpstr>Prezentacja programu PowerPoint</vt:lpstr>
      <vt:lpstr>W Piśmie  Świętym czytamy:</vt:lpstr>
      <vt:lpstr>Apostołowie z Maryją  w Wieczerniku</vt:lpstr>
      <vt:lpstr>Duch Święty w postaci gołębicy</vt:lpstr>
      <vt:lpstr> Wyjaśnienie pojęcia Duch Święty </vt:lpstr>
      <vt:lpstr>Prezentacja programu PowerPoint</vt:lpstr>
      <vt:lpstr>Symbolem Ducha Świętego są czerwone języki ognia</vt:lpstr>
      <vt:lpstr>ZAKOŃCZENIE</vt:lpstr>
      <vt:lpstr>Zaśpiewaj: https://www.youtube.com/watch?v=u6Fm_szQ070</vt:lpstr>
      <vt:lpstr>31 maja 2020r. Obchodzimy Święto Zesłania Ducha Świętego </vt:lpstr>
      <vt:lpstr>Prezentacja programu PowerPoint</vt:lpstr>
      <vt:lpstr>ZADANIE DLA DZIECI: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 Jezus posyła Ducha Świętego</dc:title>
  <dc:creator>KACPER</dc:creator>
  <cp:lastModifiedBy>User</cp:lastModifiedBy>
  <cp:revision>18</cp:revision>
  <dcterms:created xsi:type="dcterms:W3CDTF">2014-05-26T19:33:51Z</dcterms:created>
  <dcterms:modified xsi:type="dcterms:W3CDTF">2020-05-25T15:15:30Z</dcterms:modified>
</cp:coreProperties>
</file>