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76" r:id="rId9"/>
    <p:sldId id="265" r:id="rId10"/>
    <p:sldId id="273" r:id="rId11"/>
    <p:sldId id="266" r:id="rId12"/>
    <p:sldId id="267" r:id="rId13"/>
    <p:sldId id="268" r:id="rId14"/>
    <p:sldId id="271" r:id="rId15"/>
    <p:sldId id="275" r:id="rId16"/>
    <p:sldId id="274"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708A686-003D-4FD8-88F6-AA7C6C01A443}" type="datetimeFigureOut">
              <a:rPr lang="pl-PL" smtClean="0"/>
              <a:t>13.05.2020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310517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708A686-003D-4FD8-88F6-AA7C6C01A443}" type="datetimeFigureOut">
              <a:rPr lang="pl-PL" smtClean="0"/>
              <a:t>13.05.2020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368619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708A686-003D-4FD8-88F6-AA7C6C01A443}" type="datetimeFigureOut">
              <a:rPr lang="pl-PL" smtClean="0"/>
              <a:t>13.05.2020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362100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708A686-003D-4FD8-88F6-AA7C6C01A443}" type="datetimeFigureOut">
              <a:rPr lang="pl-PL" smtClean="0"/>
              <a:t>13.05.2020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45877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708A686-003D-4FD8-88F6-AA7C6C01A443}" type="datetimeFigureOut">
              <a:rPr lang="pl-PL" smtClean="0"/>
              <a:t>13.05.2020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422072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708A686-003D-4FD8-88F6-AA7C6C01A443}" type="datetimeFigureOut">
              <a:rPr lang="pl-PL" smtClean="0"/>
              <a:t>13.05.2020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255394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708A686-003D-4FD8-88F6-AA7C6C01A443}" type="datetimeFigureOut">
              <a:rPr lang="pl-PL" smtClean="0"/>
              <a:t>13.05.2020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2524014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708A686-003D-4FD8-88F6-AA7C6C01A443}" type="datetimeFigureOut">
              <a:rPr lang="pl-PL" smtClean="0"/>
              <a:t>13.05.2020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384541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708A686-003D-4FD8-88F6-AA7C6C01A443}" type="datetimeFigureOut">
              <a:rPr lang="pl-PL" smtClean="0"/>
              <a:t>13.05.2020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66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708A686-003D-4FD8-88F6-AA7C6C01A443}" type="datetimeFigureOut">
              <a:rPr lang="pl-PL" smtClean="0"/>
              <a:t>13.05.2020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377082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708A686-003D-4FD8-88F6-AA7C6C01A443}" type="datetimeFigureOut">
              <a:rPr lang="pl-PL" smtClean="0"/>
              <a:t>13.05.2020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A997C1E-DDB9-431D-8196-F80425235E93}" type="slidenum">
              <a:rPr lang="pl-PL" smtClean="0"/>
              <a:t>‹#›</a:t>
            </a:fld>
            <a:endParaRPr lang="pl-PL"/>
          </a:p>
        </p:txBody>
      </p:sp>
    </p:spTree>
    <p:extLst>
      <p:ext uri="{BB962C8B-B14F-4D97-AF65-F5344CB8AC3E}">
        <p14:creationId xmlns:p14="http://schemas.microsoft.com/office/powerpoint/2010/main" val="18860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8A686-003D-4FD8-88F6-AA7C6C01A443}" type="datetimeFigureOut">
              <a:rPr lang="pl-PL" smtClean="0"/>
              <a:t>13.05.2020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97C1E-DDB9-431D-8196-F80425235E93}" type="slidenum">
              <a:rPr lang="pl-PL" smtClean="0"/>
              <a:t>‹#›</a:t>
            </a:fld>
            <a:endParaRPr lang="pl-PL"/>
          </a:p>
        </p:txBody>
      </p:sp>
    </p:spTree>
    <p:extLst>
      <p:ext uri="{BB962C8B-B14F-4D97-AF65-F5344CB8AC3E}">
        <p14:creationId xmlns:p14="http://schemas.microsoft.com/office/powerpoint/2010/main" val="950876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0keVnoGPxtY" TargetMode="External"/><Relationship Id="rId2" Type="http://schemas.openxmlformats.org/officeDocument/2006/relationships/hyperlink" Target="https://www.youtube.com/watch?v=9PRd--ZBYhI"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solidFill>
            <a:schemeClr val="accent4">
              <a:lumMod val="60000"/>
              <a:lumOff val="40000"/>
            </a:schemeClr>
          </a:solidFill>
        </p:spPr>
        <p:txBody>
          <a:bodyPr/>
          <a:lstStyle/>
          <a:p>
            <a:r>
              <a:rPr lang="pl-PL" b="1" dirty="0" smtClean="0"/>
              <a:t>Katecheza 13</a:t>
            </a:r>
            <a:endParaRPr lang="pl-PL" dirty="0"/>
          </a:p>
        </p:txBody>
      </p:sp>
      <p:sp>
        <p:nvSpPr>
          <p:cNvPr id="3" name="Podtytuł 2"/>
          <p:cNvSpPr>
            <a:spLocks noGrp="1"/>
          </p:cNvSpPr>
          <p:nvPr>
            <p:ph type="subTitle" idx="1"/>
          </p:nvPr>
        </p:nvSpPr>
        <p:spPr>
          <a:xfrm>
            <a:off x="1331640" y="3501008"/>
            <a:ext cx="6440760" cy="2137792"/>
          </a:xfrm>
          <a:solidFill>
            <a:schemeClr val="accent4">
              <a:lumMod val="20000"/>
              <a:lumOff val="80000"/>
            </a:schemeClr>
          </a:solidFill>
        </p:spPr>
        <p:txBody>
          <a:bodyPr>
            <a:normAutofit/>
          </a:bodyPr>
          <a:lstStyle/>
          <a:p>
            <a:r>
              <a:rPr lang="pl-PL" sz="4000" b="1" dirty="0" smtClean="0">
                <a:solidFill>
                  <a:schemeClr val="tx1"/>
                </a:solidFill>
              </a:rPr>
              <a:t>Święty Dominik Savio – patron ministrantów, dzieci </a:t>
            </a:r>
            <a:br>
              <a:rPr lang="pl-PL" sz="4000" b="1" dirty="0" smtClean="0">
                <a:solidFill>
                  <a:schemeClr val="tx1"/>
                </a:solidFill>
              </a:rPr>
            </a:br>
            <a:r>
              <a:rPr lang="pl-PL" sz="4000" b="1" dirty="0" smtClean="0">
                <a:solidFill>
                  <a:schemeClr val="tx1"/>
                </a:solidFill>
              </a:rPr>
              <a:t>i młodzieży.</a:t>
            </a:r>
            <a:endParaRPr lang="pl-PL" sz="4000" b="1" dirty="0">
              <a:solidFill>
                <a:schemeClr val="tx1"/>
              </a:solidFill>
            </a:endParaRPr>
          </a:p>
        </p:txBody>
      </p:sp>
    </p:spTree>
    <p:extLst>
      <p:ext uri="{BB962C8B-B14F-4D97-AF65-F5344CB8AC3E}">
        <p14:creationId xmlns:p14="http://schemas.microsoft.com/office/powerpoint/2010/main" val="346796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850106"/>
          </a:xfrm>
          <a:solidFill>
            <a:schemeClr val="accent4">
              <a:lumMod val="40000"/>
              <a:lumOff val="60000"/>
            </a:schemeClr>
          </a:solidFill>
        </p:spPr>
        <p:txBody>
          <a:bodyPr>
            <a:normAutofit/>
          </a:bodyPr>
          <a:lstStyle/>
          <a:p>
            <a:r>
              <a:rPr lang="pl-PL" sz="3600" b="1" dirty="0" smtClean="0"/>
              <a:t>Otrzymał stypendium w Turynie</a:t>
            </a:r>
            <a:endParaRPr lang="pl-PL" sz="3600" b="1"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324899"/>
            <a:ext cx="7992888" cy="534659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00948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994122"/>
          </a:xfrm>
          <a:solidFill>
            <a:schemeClr val="accent4">
              <a:lumMod val="40000"/>
              <a:lumOff val="60000"/>
            </a:schemeClr>
          </a:solidFill>
        </p:spPr>
        <p:txBody>
          <a:bodyPr>
            <a:normAutofit fontScale="90000"/>
          </a:bodyPr>
          <a:lstStyle/>
          <a:p>
            <a:r>
              <a:rPr lang="pl-PL" sz="3200" b="1" dirty="0" smtClean="0"/>
              <a:t>Spotkanie Dominika z Księdzem </a:t>
            </a:r>
            <a:br>
              <a:rPr lang="pl-PL" sz="3200" b="1" dirty="0" smtClean="0"/>
            </a:br>
            <a:r>
              <a:rPr lang="pl-PL" sz="3200" b="1" dirty="0" smtClean="0"/>
              <a:t> Janem Bosko</a:t>
            </a:r>
            <a:endParaRPr lang="pl-PL" sz="3200" b="1" dirty="0"/>
          </a:p>
        </p:txBody>
      </p:sp>
      <p:sp>
        <p:nvSpPr>
          <p:cNvPr id="3" name="Symbol zastępczy zawartości 2"/>
          <p:cNvSpPr>
            <a:spLocks noGrp="1"/>
          </p:cNvSpPr>
          <p:nvPr>
            <p:ph sz="half" idx="1"/>
          </p:nvPr>
        </p:nvSpPr>
        <p:spPr>
          <a:xfrm>
            <a:off x="179512" y="1124743"/>
            <a:ext cx="4608512" cy="5531321"/>
          </a:xfrm>
          <a:solidFill>
            <a:srgbClr val="FFFF00"/>
          </a:solidFill>
        </p:spPr>
        <p:txBody>
          <a:bodyPr>
            <a:normAutofit fontScale="25000" lnSpcReduction="20000"/>
          </a:bodyPr>
          <a:lstStyle/>
          <a:p>
            <a:endParaRPr lang="pl-PL" sz="6400" dirty="0" smtClean="0"/>
          </a:p>
          <a:p>
            <a:r>
              <a:rPr lang="pl-PL" sz="8000" dirty="0" smtClean="0"/>
              <a:t>Tak </a:t>
            </a:r>
            <a:r>
              <a:rPr lang="pl-PL" sz="8000" dirty="0"/>
              <a:t>wyjątkowego chłopca należało skierować na właściwą drogę. Jego nauczyciel skontaktował się z ks. Janem Bosko</a:t>
            </a:r>
            <a:r>
              <a:rPr lang="pl-PL" sz="8000" dirty="0" smtClean="0"/>
              <a:t>.</a:t>
            </a:r>
            <a:endParaRPr lang="pl-PL" sz="8000" dirty="0"/>
          </a:p>
          <a:p>
            <a:r>
              <a:rPr lang="pl-PL" sz="8000" u="sng" dirty="0"/>
              <a:t>Dominik:</a:t>
            </a:r>
            <a:r>
              <a:rPr lang="pl-PL" sz="8000" dirty="0"/>
              <a:t> Jestem Dominik Savio. Mój nauczyciel pewnie już o mnie księdzu wspomniał. Chciałbym móc się uczyć i przygotowywać do stanu kapłańskiego</a:t>
            </a:r>
            <a:r>
              <a:rPr lang="pl-PL" sz="8000" dirty="0" smtClean="0"/>
              <a:t>.</a:t>
            </a:r>
            <a:r>
              <a:rPr lang="pl-PL" sz="8000" dirty="0"/>
              <a:t> </a:t>
            </a:r>
          </a:p>
          <a:p>
            <a:r>
              <a:rPr lang="pl-PL" sz="8000" u="sng" dirty="0"/>
              <a:t>Ksiądz:</a:t>
            </a:r>
            <a:r>
              <a:rPr lang="pl-PL" sz="8000" dirty="0"/>
              <a:t> Dobrze </a:t>
            </a:r>
            <a:r>
              <a:rPr lang="pl-PL" sz="8000" dirty="0" err="1"/>
              <a:t>Dominiku</a:t>
            </a:r>
            <a:r>
              <a:rPr lang="pl-PL" sz="8000" dirty="0"/>
              <a:t>, ale muszę sprawdzić, czy jesteś wystarczająco zdolny do nauki. Weź tę książeczkę do nabożeństwa i naucz się jednej strony. Jutro przyjdziesz i powiesz mi ją </a:t>
            </a:r>
            <a:r>
              <a:rPr lang="pl-PL" sz="8000" dirty="0" smtClean="0"/>
              <a:t/>
            </a:r>
            <a:br>
              <a:rPr lang="pl-PL" sz="8000" dirty="0" smtClean="0"/>
            </a:br>
            <a:r>
              <a:rPr lang="pl-PL" sz="8000" dirty="0" smtClean="0"/>
              <a:t>z </a:t>
            </a:r>
            <a:r>
              <a:rPr lang="pl-PL" sz="8000" dirty="0"/>
              <a:t>pamięci</a:t>
            </a:r>
            <a:r>
              <a:rPr lang="pl-PL" sz="8000" dirty="0" smtClean="0"/>
              <a:t>.</a:t>
            </a:r>
            <a:endParaRPr lang="pl-PL" sz="8000" dirty="0"/>
          </a:p>
          <a:p>
            <a:r>
              <a:rPr lang="pl-PL" sz="8000" u="sng" dirty="0" smtClean="0"/>
              <a:t>Dominik</a:t>
            </a:r>
            <a:r>
              <a:rPr lang="pl-PL" sz="8000" dirty="0"/>
              <a:t>: Już umiem proszę księdza, proszę mnie spytać</a:t>
            </a:r>
            <a:r>
              <a:rPr lang="pl-PL" sz="8000" dirty="0" smtClean="0"/>
              <a:t>.</a:t>
            </a:r>
            <a:r>
              <a:rPr lang="pl-PL" sz="8000" dirty="0"/>
              <a:t> </a:t>
            </a:r>
          </a:p>
          <a:p>
            <a:r>
              <a:rPr lang="pl-PL" sz="8000" u="sng" dirty="0"/>
              <a:t>Ksiądz</a:t>
            </a:r>
            <a:r>
              <a:rPr lang="pl-PL" sz="8000" dirty="0"/>
              <a:t>: Przecież minęło zaledwie </a:t>
            </a:r>
            <a:r>
              <a:rPr lang="pl-PL" sz="8000" dirty="0" smtClean="0"/>
              <a:t/>
            </a:r>
            <a:br>
              <a:rPr lang="pl-PL" sz="8000" dirty="0" smtClean="0"/>
            </a:br>
            <a:r>
              <a:rPr lang="pl-PL" sz="8000" dirty="0" smtClean="0"/>
              <a:t>8 </a:t>
            </a:r>
            <a:r>
              <a:rPr lang="pl-PL" sz="8000" dirty="0"/>
              <a:t>minut, jesteś pewny</a:t>
            </a:r>
            <a:r>
              <a:rPr lang="pl-PL" sz="8000" dirty="0" smtClean="0"/>
              <a:t>?</a:t>
            </a:r>
            <a:endParaRPr lang="pl-PL" sz="8000" dirty="0"/>
          </a:p>
          <a:p>
            <a:r>
              <a:rPr lang="pl-PL" sz="8000" u="sng" dirty="0"/>
              <a:t>Dominik</a:t>
            </a:r>
            <a:r>
              <a:rPr lang="pl-PL" sz="8000" dirty="0"/>
              <a:t>: </a:t>
            </a:r>
            <a:r>
              <a:rPr lang="pl-PL" sz="8000" dirty="0" smtClean="0"/>
              <a:t>Tak</a:t>
            </a:r>
            <a:endParaRPr lang="pl-PL" sz="8000" dirty="0"/>
          </a:p>
          <a:p>
            <a:r>
              <a:rPr lang="pl-PL" sz="7200" dirty="0"/>
              <a:t> </a:t>
            </a:r>
          </a:p>
          <a:p>
            <a:pPr marL="0" indent="0">
              <a:buNone/>
            </a:pPr>
            <a:endParaRPr lang="pl-PL" sz="4200" dirty="0"/>
          </a:p>
          <a:p>
            <a:r>
              <a:rPr lang="pl-PL" sz="4200" dirty="0"/>
              <a:t> </a:t>
            </a:r>
          </a:p>
          <a:p>
            <a:endParaRPr lang="pl-PL" dirty="0"/>
          </a:p>
        </p:txBody>
      </p:sp>
      <p:sp>
        <p:nvSpPr>
          <p:cNvPr id="4" name="Symbol zastępczy zawartości 3"/>
          <p:cNvSpPr>
            <a:spLocks noGrp="1"/>
          </p:cNvSpPr>
          <p:nvPr>
            <p:ph sz="half" idx="2"/>
          </p:nvPr>
        </p:nvSpPr>
        <p:spPr/>
        <p:txBody>
          <a:bodyPr>
            <a:normAutofit fontScale="25000" lnSpcReduction="20000"/>
          </a:bodyPr>
          <a:lstStyle/>
          <a:p>
            <a:endParaRPr lang="pl-PL"/>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7686" y="1232682"/>
            <a:ext cx="3614754" cy="5423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2408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4">
              <a:lumMod val="40000"/>
              <a:lumOff val="60000"/>
            </a:schemeClr>
          </a:solidFill>
        </p:spPr>
        <p:txBody>
          <a:bodyPr>
            <a:noAutofit/>
          </a:bodyPr>
          <a:lstStyle/>
          <a:p>
            <a:r>
              <a:rPr lang="pl-PL" sz="3600" b="1" dirty="0" smtClean="0"/>
              <a:t/>
            </a:r>
            <a:br>
              <a:rPr lang="pl-PL" sz="3600" b="1" dirty="0" smtClean="0"/>
            </a:br>
            <a:r>
              <a:rPr lang="pl-PL" sz="3600" b="1" dirty="0" smtClean="0"/>
              <a:t>SZKOŁA W TURYNIE</a:t>
            </a:r>
            <a:br>
              <a:rPr lang="pl-PL" sz="3600" b="1" dirty="0" smtClean="0"/>
            </a:br>
            <a:endParaRPr lang="pl-PL" sz="3600" b="1" dirty="0"/>
          </a:p>
        </p:txBody>
      </p:sp>
      <p:sp>
        <p:nvSpPr>
          <p:cNvPr id="3" name="Symbol zastępczy zawartości 2"/>
          <p:cNvSpPr>
            <a:spLocks noGrp="1"/>
          </p:cNvSpPr>
          <p:nvPr>
            <p:ph idx="1"/>
          </p:nvPr>
        </p:nvSpPr>
        <p:spPr>
          <a:xfrm>
            <a:off x="467544" y="1556792"/>
            <a:ext cx="8219256" cy="4569371"/>
          </a:xfrm>
          <a:solidFill>
            <a:schemeClr val="accent4">
              <a:lumMod val="20000"/>
              <a:lumOff val="80000"/>
            </a:schemeClr>
          </a:solidFill>
        </p:spPr>
        <p:txBody>
          <a:bodyPr>
            <a:normAutofit fontScale="92500" lnSpcReduction="20000"/>
          </a:bodyPr>
          <a:lstStyle/>
          <a:p>
            <a:pPr marL="0" indent="0">
              <a:buNone/>
            </a:pPr>
            <a:endParaRPr lang="pl-PL" dirty="0"/>
          </a:p>
          <a:p>
            <a:pPr marL="0" indent="0">
              <a:buNone/>
            </a:pPr>
            <a:r>
              <a:rPr lang="pl-PL" dirty="0" smtClean="0"/>
              <a:t>29 </a:t>
            </a:r>
            <a:r>
              <a:rPr lang="pl-PL" dirty="0"/>
              <a:t>październik 1854 roku Dominik ucałował mamę, braci, zarzucił na plecy węzełek z bielizną  </a:t>
            </a:r>
            <a:r>
              <a:rPr lang="pl-PL" dirty="0" smtClean="0"/>
              <a:t/>
            </a:r>
            <a:br>
              <a:rPr lang="pl-PL" dirty="0" smtClean="0"/>
            </a:br>
            <a:r>
              <a:rPr lang="pl-PL" dirty="0"/>
              <a:t> </a:t>
            </a:r>
            <a:r>
              <a:rPr lang="pl-PL" dirty="0" smtClean="0"/>
              <a:t>i </a:t>
            </a:r>
            <a:r>
              <a:rPr lang="pl-PL" dirty="0"/>
              <a:t>wziąwszy tatę za rękę ruszył w drogę do Turynu. Przeszli przez podwórze pełne rozbieganych chłopców  </a:t>
            </a:r>
            <a:r>
              <a:rPr lang="pl-PL" dirty="0" smtClean="0"/>
              <a:t>i </a:t>
            </a:r>
            <a:r>
              <a:rPr lang="pl-PL" dirty="0"/>
              <a:t>poszli do biura ks. Bosko. Dominika zaskoczył napis na tablicy, który brzmiał: Daj mi duszę, a zatrzymaj całą resztę</a:t>
            </a:r>
            <a:r>
              <a:rPr lang="pl-PL" dirty="0" smtClean="0"/>
              <a:t>.</a:t>
            </a:r>
            <a:r>
              <a:rPr lang="pl-PL" dirty="0"/>
              <a:t> To nic prostszego! </a:t>
            </a:r>
            <a:r>
              <a:rPr lang="pl-PL" dirty="0" smtClean="0"/>
              <a:t/>
            </a:r>
            <a:br>
              <a:rPr lang="pl-PL" dirty="0" smtClean="0"/>
            </a:br>
            <a:r>
              <a:rPr lang="pl-PL" dirty="0" smtClean="0"/>
              <a:t>Nie </a:t>
            </a:r>
            <a:r>
              <a:rPr lang="pl-PL" dirty="0"/>
              <a:t>zaniedbuj się nigdy w pobożności, nauce i baw się z kolegami.</a:t>
            </a:r>
          </a:p>
          <a:p>
            <a:pPr marL="0" indent="0">
              <a:buNone/>
            </a:pPr>
            <a:r>
              <a:rPr lang="pl-PL" dirty="0"/>
              <a:t> </a:t>
            </a:r>
          </a:p>
          <a:p>
            <a:endParaRPr lang="pl-PL" dirty="0"/>
          </a:p>
          <a:p>
            <a:endParaRPr lang="pl-PL" dirty="0"/>
          </a:p>
        </p:txBody>
      </p:sp>
    </p:spTree>
    <p:extLst>
      <p:ext uri="{BB962C8B-B14F-4D97-AF65-F5344CB8AC3E}">
        <p14:creationId xmlns:p14="http://schemas.microsoft.com/office/powerpoint/2010/main" val="324336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539552" y="274638"/>
            <a:ext cx="8147248" cy="922114"/>
          </a:xfrm>
          <a:solidFill>
            <a:schemeClr val="accent4">
              <a:lumMod val="40000"/>
              <a:lumOff val="60000"/>
            </a:schemeClr>
          </a:solidFill>
        </p:spPr>
        <p:txBody>
          <a:bodyPr>
            <a:normAutofit/>
          </a:bodyPr>
          <a:lstStyle/>
          <a:p>
            <a:r>
              <a:rPr lang="pl-PL" sz="3600" b="1" dirty="0" smtClean="0"/>
              <a:t>Zaangażowanie Dominika</a:t>
            </a:r>
            <a:endParaRPr lang="pl-PL" sz="3600" b="1" dirty="0"/>
          </a:p>
        </p:txBody>
      </p:sp>
      <p:sp>
        <p:nvSpPr>
          <p:cNvPr id="3" name="Symbol zastępczy zawartości 2"/>
          <p:cNvSpPr>
            <a:spLocks noGrp="1"/>
          </p:cNvSpPr>
          <p:nvPr>
            <p:ph sz="half" idx="1"/>
          </p:nvPr>
        </p:nvSpPr>
        <p:spPr>
          <a:xfrm>
            <a:off x="395536" y="1268760"/>
            <a:ext cx="3960440" cy="5256584"/>
          </a:xfrm>
          <a:solidFill>
            <a:srgbClr val="FFFF00"/>
          </a:solidFill>
        </p:spPr>
        <p:txBody>
          <a:bodyPr>
            <a:normAutofit fontScale="92500" lnSpcReduction="20000"/>
          </a:bodyPr>
          <a:lstStyle/>
          <a:p>
            <a:r>
              <a:rPr lang="pl-PL" dirty="0"/>
              <a:t>Dominik angażował się wszędzie, gdzie potrzebowano jego pomocy. Odwiedzał chorych kolegów, gdy leżeli na izbie chorych. Chłopcy chętnie przyjmowali jego opiekę, bo dla wszystkich był bardzo grzeczny, odgadywał ich pragnienia, potrafił pocieszyć, gdy byli smutni i </a:t>
            </a:r>
            <a:r>
              <a:rPr lang="pl-PL" dirty="0" smtClean="0"/>
              <a:t>przygnębieni</a:t>
            </a:r>
            <a:br>
              <a:rPr lang="pl-PL" dirty="0" smtClean="0"/>
            </a:br>
            <a:r>
              <a:rPr lang="pl-PL" dirty="0" smtClean="0"/>
              <a:t> </a:t>
            </a:r>
            <a:r>
              <a:rPr lang="pl-PL" dirty="0"/>
              <a:t>z powodu choroby.</a:t>
            </a:r>
          </a:p>
        </p:txBody>
      </p:sp>
      <p:pic>
        <p:nvPicPr>
          <p:cNvPr id="6" name="Symbol zastępczy zawartości 5" descr="Życie i świętość Dominika Savio – bezale.pl"/>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211960" y="2060848"/>
            <a:ext cx="4752528" cy="3816424"/>
          </a:xfrm>
          <a:prstGeom prst="rect">
            <a:avLst/>
          </a:prstGeom>
          <a:noFill/>
          <a:ln w="19050">
            <a:solidFill>
              <a:schemeClr val="tx1"/>
            </a:solidFill>
          </a:ln>
        </p:spPr>
      </p:pic>
    </p:spTree>
    <p:extLst>
      <p:ext uri="{BB962C8B-B14F-4D97-AF65-F5344CB8AC3E}">
        <p14:creationId xmlns:p14="http://schemas.microsoft.com/office/powerpoint/2010/main" val="4101143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291264" cy="850106"/>
          </a:xfrm>
          <a:solidFill>
            <a:schemeClr val="accent4">
              <a:lumMod val="40000"/>
              <a:lumOff val="60000"/>
            </a:schemeClr>
          </a:solidFill>
        </p:spPr>
        <p:txBody>
          <a:bodyPr>
            <a:normAutofit/>
          </a:bodyPr>
          <a:lstStyle/>
          <a:p>
            <a:r>
              <a:rPr lang="pl-PL" sz="3600" dirty="0" smtClean="0"/>
              <a:t>W domu rodzinnym</a:t>
            </a:r>
            <a:endParaRPr lang="pl-PL" sz="3600" dirty="0"/>
          </a:p>
        </p:txBody>
      </p:sp>
      <p:sp>
        <p:nvSpPr>
          <p:cNvPr id="3" name="Symbol zastępczy zawartości 2"/>
          <p:cNvSpPr>
            <a:spLocks noGrp="1"/>
          </p:cNvSpPr>
          <p:nvPr>
            <p:ph idx="1"/>
          </p:nvPr>
        </p:nvSpPr>
        <p:spPr>
          <a:xfrm>
            <a:off x="395536" y="1196752"/>
            <a:ext cx="8424936" cy="5184576"/>
          </a:xfrm>
          <a:solidFill>
            <a:schemeClr val="accent4">
              <a:lumMod val="20000"/>
              <a:lumOff val="80000"/>
            </a:schemeClr>
          </a:solidFill>
        </p:spPr>
        <p:txBody>
          <a:bodyPr>
            <a:normAutofit fontScale="77500" lnSpcReduction="20000"/>
          </a:bodyPr>
          <a:lstStyle/>
          <a:p>
            <a:pPr marL="0" indent="0">
              <a:buNone/>
            </a:pPr>
            <a:r>
              <a:rPr lang="pl-PL" dirty="0" smtClean="0"/>
              <a:t>Podczas wakacji działał w domu, czytając rodzeństwu opowiadania biblijne. Uczył młodsze dzieci znaku krzyża </a:t>
            </a:r>
            <a:br>
              <a:rPr lang="pl-PL" dirty="0" smtClean="0"/>
            </a:br>
            <a:r>
              <a:rPr lang="pl-PL" dirty="0" smtClean="0"/>
              <a:t>i wymyślał dla nich różne konkursy.</a:t>
            </a:r>
          </a:p>
          <a:p>
            <a:pPr marL="0" indent="0">
              <a:buNone/>
            </a:pPr>
            <a:r>
              <a:rPr lang="pl-PL" dirty="0" smtClean="0"/>
              <a:t>Życie </a:t>
            </a:r>
            <a:r>
              <a:rPr lang="pl-PL" dirty="0"/>
              <a:t>Dominika zbliżało się do kresu, bardzo ciężko zachorował. </a:t>
            </a:r>
            <a:r>
              <a:rPr lang="pl-PL" dirty="0" smtClean="0"/>
              <a:t>Miał wtedy 15 lat. Leżał </a:t>
            </a:r>
            <a:r>
              <a:rPr lang="pl-PL" dirty="0"/>
              <a:t>w łóżku z gorączką </a:t>
            </a:r>
            <a:r>
              <a:rPr lang="pl-PL" dirty="0" smtClean="0"/>
              <a:t>w </a:t>
            </a:r>
            <a:r>
              <a:rPr lang="pl-PL" dirty="0"/>
              <a:t>otoczeniu rodziny.</a:t>
            </a:r>
          </a:p>
          <a:p>
            <a:r>
              <a:rPr lang="pl-PL" dirty="0"/>
              <a:t> </a:t>
            </a:r>
          </a:p>
          <a:p>
            <a:r>
              <a:rPr lang="pl-PL" u="sng" dirty="0"/>
              <a:t>Ojciec:</a:t>
            </a:r>
            <a:r>
              <a:rPr lang="pl-PL" dirty="0"/>
              <a:t> Co mu jest doktorze, jaka jest przyczyna jego choroby</a:t>
            </a:r>
            <a:r>
              <a:rPr lang="pl-PL" dirty="0" smtClean="0"/>
              <a:t>?</a:t>
            </a:r>
            <a:r>
              <a:rPr lang="pl-PL" dirty="0"/>
              <a:t> </a:t>
            </a:r>
          </a:p>
          <a:p>
            <a:r>
              <a:rPr lang="pl-PL" u="sng" dirty="0"/>
              <a:t>Doktor:</a:t>
            </a:r>
            <a:r>
              <a:rPr lang="pl-PL" dirty="0"/>
              <a:t> Chłopiec ma bardzo delikatny organizm. Intensywna </a:t>
            </a:r>
            <a:r>
              <a:rPr lang="pl-PL" dirty="0" smtClean="0"/>
              <a:t>nauka  </a:t>
            </a:r>
            <a:r>
              <a:rPr lang="pl-PL" dirty="0"/>
              <a:t>i napięcie duchowe przez cały czas osłabiło jego siły życiowe</a:t>
            </a:r>
            <a:r>
              <a:rPr lang="pl-PL" dirty="0" smtClean="0"/>
              <a:t>.</a:t>
            </a:r>
            <a:r>
              <a:rPr lang="pl-PL" dirty="0"/>
              <a:t> </a:t>
            </a:r>
          </a:p>
          <a:p>
            <a:r>
              <a:rPr lang="pl-PL" u="sng" dirty="0"/>
              <a:t>Dominik:</a:t>
            </a:r>
            <a:r>
              <a:rPr lang="pl-PL" dirty="0"/>
              <a:t> </a:t>
            </a:r>
            <a:r>
              <a:rPr lang="pl-PL" dirty="0" smtClean="0"/>
              <a:t>Proszę </a:t>
            </a:r>
            <a:r>
              <a:rPr lang="pl-PL" dirty="0"/>
              <a:t>księdza? Co jeszcze mogę zrobić dla Pana</a:t>
            </a:r>
            <a:r>
              <a:rPr lang="pl-PL" dirty="0" smtClean="0"/>
              <a:t>?</a:t>
            </a:r>
            <a:r>
              <a:rPr lang="pl-PL" dirty="0"/>
              <a:t> </a:t>
            </a:r>
          </a:p>
          <a:p>
            <a:r>
              <a:rPr lang="pl-PL" u="sng" dirty="0"/>
              <a:t>Ksiądz:</a:t>
            </a:r>
            <a:r>
              <a:rPr lang="pl-PL" dirty="0"/>
              <a:t> Ofiaruj mu swoje cierpienie.</a:t>
            </a:r>
          </a:p>
          <a:p>
            <a:endParaRPr lang="pl-PL" dirty="0"/>
          </a:p>
        </p:txBody>
      </p:sp>
    </p:spTree>
    <p:extLst>
      <p:ext uri="{BB962C8B-B14F-4D97-AF65-F5344CB8AC3E}">
        <p14:creationId xmlns:p14="http://schemas.microsoft.com/office/powerpoint/2010/main" val="3545717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6" name="Symbol zastępczy zawartości 5" descr="MODLITWA ŚW. DOMINIKA SAVI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8208912" cy="6408712"/>
          </a:xfrm>
          <a:prstGeom prst="rect">
            <a:avLst/>
          </a:prstGeom>
          <a:noFill/>
          <a:ln w="19050">
            <a:solidFill>
              <a:schemeClr val="tx1"/>
            </a:solidFill>
          </a:ln>
        </p:spPr>
      </p:pic>
    </p:spTree>
    <p:extLst>
      <p:ext uri="{BB962C8B-B14F-4D97-AF65-F5344CB8AC3E}">
        <p14:creationId xmlns:p14="http://schemas.microsoft.com/office/powerpoint/2010/main" val="1691125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4">
              <a:lumMod val="60000"/>
              <a:lumOff val="40000"/>
            </a:schemeClr>
          </a:solidFill>
        </p:spPr>
        <p:txBody>
          <a:bodyPr>
            <a:normAutofit/>
          </a:bodyPr>
          <a:lstStyle/>
          <a:p>
            <a:r>
              <a:rPr lang="pl-PL" sz="3600" b="1" dirty="0" smtClean="0"/>
              <a:t>Obejrzyj film o </a:t>
            </a:r>
            <a:r>
              <a:rPr lang="pl-PL" sz="3600" b="1" dirty="0" err="1" smtClean="0"/>
              <a:t>Dominiku</a:t>
            </a:r>
            <a:r>
              <a:rPr lang="pl-PL" sz="3600" b="1" dirty="0" smtClean="0"/>
              <a:t> Savio</a:t>
            </a:r>
            <a:endParaRPr lang="pl-PL" sz="3600" b="1" dirty="0"/>
          </a:p>
        </p:txBody>
      </p:sp>
      <p:sp>
        <p:nvSpPr>
          <p:cNvPr id="3" name="Symbol zastępczy zawartości 2"/>
          <p:cNvSpPr>
            <a:spLocks noGrp="1"/>
          </p:cNvSpPr>
          <p:nvPr>
            <p:ph sz="half" idx="1"/>
          </p:nvPr>
        </p:nvSpPr>
        <p:spPr>
          <a:xfrm>
            <a:off x="323528" y="1412776"/>
            <a:ext cx="4392488" cy="5184576"/>
          </a:xfrm>
          <a:solidFill>
            <a:schemeClr val="accent4">
              <a:lumMod val="20000"/>
              <a:lumOff val="80000"/>
            </a:schemeClr>
          </a:solidFill>
        </p:spPr>
        <p:txBody>
          <a:bodyPr>
            <a:normAutofit/>
          </a:bodyPr>
          <a:lstStyle/>
          <a:p>
            <a:r>
              <a:rPr lang="pl-PL" b="1" dirty="0" smtClean="0">
                <a:hlinkClick r:id="rId2"/>
              </a:rPr>
              <a:t>Dzisiejsze zadanie dla Was kochani: </a:t>
            </a:r>
          </a:p>
          <a:p>
            <a:endParaRPr lang="pl-PL" sz="2400" dirty="0" smtClean="0">
              <a:hlinkClick r:id="rId3"/>
            </a:endParaRPr>
          </a:p>
          <a:p>
            <a:r>
              <a:rPr lang="pl-PL" sz="2400" dirty="0" smtClean="0">
                <a:hlinkClick r:id="rId3"/>
              </a:rPr>
              <a:t>https</a:t>
            </a:r>
            <a:r>
              <a:rPr lang="pl-PL" sz="2400" dirty="0">
                <a:hlinkClick r:id="rId3"/>
              </a:rPr>
              <a:t>://</a:t>
            </a:r>
            <a:r>
              <a:rPr lang="pl-PL" sz="2400" dirty="0" smtClean="0">
                <a:hlinkClick r:id="rId3"/>
              </a:rPr>
              <a:t>www.youtube.com/watch?v=0keVnoGPxtY</a:t>
            </a:r>
            <a:r>
              <a:rPr lang="pl-PL" sz="2400" dirty="0" smtClean="0"/>
              <a:t> </a:t>
            </a:r>
          </a:p>
          <a:p>
            <a:endParaRPr lang="pl-PL" sz="2400" dirty="0"/>
          </a:p>
          <a:p>
            <a:pPr marL="0" indent="0">
              <a:buNone/>
            </a:pPr>
            <a:r>
              <a:rPr lang="pl-PL" sz="2000" b="1" dirty="0" smtClean="0"/>
              <a:t>1. Napisz temat w zeszycie.</a:t>
            </a:r>
          </a:p>
          <a:p>
            <a:pPr marL="0" indent="0">
              <a:buNone/>
            </a:pPr>
            <a:r>
              <a:rPr lang="pl-PL" sz="2000" b="1" dirty="0" smtClean="0"/>
              <a:t>2. Pod </a:t>
            </a:r>
            <a:r>
              <a:rPr lang="pl-PL" sz="2000" b="1" dirty="0" smtClean="0"/>
              <a:t>tematem: narysuj św. Dominika </a:t>
            </a:r>
            <a:br>
              <a:rPr lang="pl-PL" sz="2000" b="1" dirty="0" smtClean="0"/>
            </a:br>
            <a:r>
              <a:rPr lang="pl-PL" sz="2000" b="1" dirty="0" smtClean="0"/>
              <a:t>i pokoloruj.  Oto wzór.</a:t>
            </a:r>
            <a:br>
              <a:rPr lang="pl-PL" sz="2000" b="1" dirty="0" smtClean="0"/>
            </a:br>
            <a:endParaRPr lang="pl-PL" sz="2000" b="1" dirty="0" smtClean="0"/>
          </a:p>
          <a:p>
            <a:pPr marL="0" indent="0">
              <a:buNone/>
            </a:pPr>
            <a:r>
              <a:rPr lang="pl-PL" sz="2000" b="1" dirty="0" smtClean="0"/>
              <a:t>SZCZĘŚĆ </a:t>
            </a:r>
            <a:r>
              <a:rPr lang="pl-PL" sz="2000" b="1" dirty="0" smtClean="0"/>
              <a:t>BOŻE! </a:t>
            </a:r>
          </a:p>
          <a:p>
            <a:pPr marL="0" indent="0">
              <a:buNone/>
            </a:pPr>
            <a:r>
              <a:rPr lang="pl-PL" sz="2000" b="1" dirty="0" smtClean="0"/>
              <a:t>Monika Piwowarczyk</a:t>
            </a:r>
            <a:endParaRPr lang="pl-PL" sz="2000" b="1" dirty="0"/>
          </a:p>
        </p:txBody>
      </p:sp>
      <p:sp>
        <p:nvSpPr>
          <p:cNvPr id="5" name="Symbol zastępczy zawartości 4"/>
          <p:cNvSpPr>
            <a:spLocks noGrp="1"/>
          </p:cNvSpPr>
          <p:nvPr>
            <p:ph sz="half" idx="2"/>
          </p:nvPr>
        </p:nvSpPr>
        <p:spPr/>
        <p:txBody>
          <a:bodyPr>
            <a:normAutofit/>
          </a:bodyPr>
          <a:lstStyle/>
          <a:p>
            <a:endParaRPr lang="pl-PL" dirty="0"/>
          </a:p>
        </p:txBody>
      </p:sp>
      <p:pic>
        <p:nvPicPr>
          <p:cNvPr id="4" name="Obraz 3" descr="Najlepsze obrazy na tablicy ŚWIĘCI - KOLOROWANKI / SAINTS ..."/>
          <p:cNvPicPr/>
          <p:nvPr/>
        </p:nvPicPr>
        <p:blipFill>
          <a:blip r:embed="rId4">
            <a:extLst>
              <a:ext uri="{28A0092B-C50C-407E-A947-70E740481C1C}">
                <a14:useLocalDpi xmlns:a14="http://schemas.microsoft.com/office/drawing/2010/main" val="0"/>
              </a:ext>
            </a:extLst>
          </a:blip>
          <a:srcRect/>
          <a:stretch>
            <a:fillRect/>
          </a:stretch>
        </p:blipFill>
        <p:spPr bwMode="auto">
          <a:xfrm>
            <a:off x="4932040" y="1196752"/>
            <a:ext cx="3384376" cy="5400600"/>
          </a:xfrm>
          <a:prstGeom prst="rect">
            <a:avLst/>
          </a:prstGeom>
          <a:noFill/>
          <a:ln w="19050">
            <a:solidFill>
              <a:schemeClr val="tx1"/>
            </a:solidFill>
          </a:ln>
        </p:spPr>
      </p:pic>
    </p:spTree>
    <p:extLst>
      <p:ext uri="{BB962C8B-B14F-4D97-AF65-F5344CB8AC3E}">
        <p14:creationId xmlns:p14="http://schemas.microsoft.com/office/powerpoint/2010/main" val="175693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404664"/>
            <a:ext cx="8147248" cy="922114"/>
          </a:xfrm>
          <a:solidFill>
            <a:schemeClr val="accent4">
              <a:lumMod val="60000"/>
              <a:lumOff val="40000"/>
            </a:schemeClr>
          </a:solidFill>
        </p:spPr>
        <p:txBody>
          <a:bodyPr>
            <a:normAutofit/>
          </a:bodyPr>
          <a:lstStyle/>
          <a:p>
            <a:r>
              <a:rPr lang="pl-PL" sz="3600" b="1" dirty="0" smtClean="0"/>
              <a:t>Kim chciał zostać Dominik</a:t>
            </a:r>
            <a:endParaRPr lang="pl-PL" sz="3600" b="1" dirty="0"/>
          </a:p>
        </p:txBody>
      </p:sp>
      <p:sp>
        <p:nvSpPr>
          <p:cNvPr id="3" name="Symbol zastępczy zawartości 2"/>
          <p:cNvSpPr>
            <a:spLocks noGrp="1"/>
          </p:cNvSpPr>
          <p:nvPr>
            <p:ph idx="1"/>
          </p:nvPr>
        </p:nvSpPr>
        <p:spPr>
          <a:xfrm>
            <a:off x="395536" y="1268760"/>
            <a:ext cx="8352928" cy="5472608"/>
          </a:xfrm>
          <a:solidFill>
            <a:schemeClr val="accent4">
              <a:lumMod val="20000"/>
              <a:lumOff val="80000"/>
            </a:schemeClr>
          </a:solidFill>
        </p:spPr>
        <p:txBody>
          <a:bodyPr>
            <a:normAutofit fontScale="85000" lnSpcReduction="20000"/>
          </a:bodyPr>
          <a:lstStyle/>
          <a:p>
            <a:endParaRPr lang="pl-PL" dirty="0" smtClean="0"/>
          </a:p>
          <a:p>
            <a:r>
              <a:rPr lang="pl-PL" dirty="0" smtClean="0"/>
              <a:t>Życie Dominika </a:t>
            </a:r>
            <a:r>
              <a:rPr lang="pl-PL" dirty="0"/>
              <a:t> było takie </a:t>
            </a:r>
            <a:r>
              <a:rPr lang="pl-PL" dirty="0" smtClean="0"/>
              <a:t>samo,  </a:t>
            </a:r>
            <a:r>
              <a:rPr lang="pl-PL" dirty="0"/>
              <a:t>jak twoje czy twoich kolegów; wypełniała je nauka, praca </a:t>
            </a:r>
            <a:r>
              <a:rPr lang="pl-PL" dirty="0" smtClean="0"/>
              <a:t>i </a:t>
            </a:r>
            <a:r>
              <a:rPr lang="pl-PL" dirty="0"/>
              <a:t>zabawa, </a:t>
            </a:r>
            <a:r>
              <a:rPr lang="pl-PL" dirty="0" smtClean="0"/>
              <a:t>kaprysy</a:t>
            </a:r>
            <a:br>
              <a:rPr lang="pl-PL" dirty="0" smtClean="0"/>
            </a:br>
            <a:r>
              <a:rPr lang="pl-PL" dirty="0" smtClean="0"/>
              <a:t> </a:t>
            </a:r>
            <a:r>
              <a:rPr lang="pl-PL" dirty="0"/>
              <a:t>i porywy szlachetności. Pod wieloma względami nie odbiegało ono od życia większości jego i twoich rówieśników. Tym, co uczyniło je odmiennym była silna wola, poddanie się działaniu Ducha Świętego, który dzięki temu mógł dokonać w </a:t>
            </a:r>
            <a:r>
              <a:rPr lang="pl-PL" dirty="0" err="1"/>
              <a:t>Dominiku</a:t>
            </a:r>
            <a:r>
              <a:rPr lang="pl-PL" dirty="0"/>
              <a:t> cudownych rzeczy. Być może Ty lub niektórzy twoi koledzy uśmiechniecie się, czytając o pewnych wydarzeniach </a:t>
            </a:r>
            <a:r>
              <a:rPr lang="pl-PL" dirty="0" smtClean="0"/>
              <a:t/>
            </a:r>
            <a:br>
              <a:rPr lang="pl-PL" dirty="0" smtClean="0"/>
            </a:br>
            <a:r>
              <a:rPr lang="pl-PL" dirty="0" smtClean="0"/>
              <a:t>z </a:t>
            </a:r>
            <a:r>
              <a:rPr lang="pl-PL" dirty="0"/>
              <a:t>jego życia. Niektóre sprawy dadzą się, bowiem zrozumieć tylko pod jednym warunkiem, że będziecie pamiętać, iż od tamtego czasu upłynęło ponad 150 lat, </a:t>
            </a:r>
            <a:r>
              <a:rPr lang="pl-PL" dirty="0" smtClean="0"/>
              <a:t/>
            </a:r>
            <a:br>
              <a:rPr lang="pl-PL" dirty="0" smtClean="0"/>
            </a:br>
            <a:r>
              <a:rPr lang="pl-PL" dirty="0" smtClean="0"/>
              <a:t>a </a:t>
            </a:r>
            <a:r>
              <a:rPr lang="pl-PL" dirty="0"/>
              <a:t>ówczesne społeczeństwo różniło się znacznie od naszego.</a:t>
            </a:r>
          </a:p>
        </p:txBody>
      </p:sp>
    </p:spTree>
    <p:extLst>
      <p:ext uri="{BB962C8B-B14F-4D97-AF65-F5344CB8AC3E}">
        <p14:creationId xmlns:p14="http://schemas.microsoft.com/office/powerpoint/2010/main" val="1029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274638"/>
            <a:ext cx="8075240" cy="922114"/>
          </a:xfrm>
          <a:solidFill>
            <a:schemeClr val="accent4">
              <a:lumMod val="40000"/>
              <a:lumOff val="60000"/>
            </a:schemeClr>
          </a:solidFill>
        </p:spPr>
        <p:txBody>
          <a:bodyPr>
            <a:normAutofit fontScale="90000"/>
          </a:bodyPr>
          <a:lstStyle/>
          <a:p>
            <a:r>
              <a:rPr lang="pl-PL" sz="3600" b="1" dirty="0"/>
              <a:t>Dominik Savio urodził się 2 kwietnia 1842 r. </a:t>
            </a:r>
            <a:r>
              <a:rPr lang="pl-PL" sz="3600" b="1" dirty="0" smtClean="0"/>
              <a:t/>
            </a:r>
            <a:br>
              <a:rPr lang="pl-PL" sz="3600" b="1" dirty="0" smtClean="0"/>
            </a:br>
            <a:r>
              <a:rPr lang="pl-PL" sz="3600" b="1" dirty="0" smtClean="0"/>
              <a:t>w </a:t>
            </a:r>
            <a:r>
              <a:rPr lang="pl-PL" sz="3600" b="1" dirty="0"/>
              <a:t>San Giovanni di </a:t>
            </a:r>
            <a:r>
              <a:rPr lang="pl-PL" sz="3600" b="1" dirty="0" err="1"/>
              <a:t>Riva</a:t>
            </a:r>
            <a:r>
              <a:rPr lang="pl-PL" sz="3600" b="1" dirty="0"/>
              <a:t> </a:t>
            </a:r>
            <a:r>
              <a:rPr lang="pl-PL" sz="3600" b="1" dirty="0" smtClean="0"/>
              <a:t>we Włoszech</a:t>
            </a:r>
            <a:endParaRPr lang="pl-PL" sz="3600" b="1" dirty="0"/>
          </a:p>
        </p:txBody>
      </p:sp>
      <p:sp>
        <p:nvSpPr>
          <p:cNvPr id="3" name="Symbol zastępczy zawartości 2"/>
          <p:cNvSpPr>
            <a:spLocks noGrp="1"/>
          </p:cNvSpPr>
          <p:nvPr>
            <p:ph sz="half" idx="1"/>
          </p:nvPr>
        </p:nvSpPr>
        <p:spPr>
          <a:xfrm>
            <a:off x="179512" y="1412776"/>
            <a:ext cx="4464496" cy="5112568"/>
          </a:xfrm>
          <a:solidFill>
            <a:schemeClr val="accent4">
              <a:lumMod val="20000"/>
              <a:lumOff val="80000"/>
            </a:schemeClr>
          </a:solidFill>
        </p:spPr>
        <p:txBody>
          <a:bodyPr>
            <a:normAutofit lnSpcReduction="10000"/>
          </a:bodyPr>
          <a:lstStyle/>
          <a:p>
            <a:r>
              <a:rPr lang="pl-PL" dirty="0" smtClean="0"/>
              <a:t> </a:t>
            </a:r>
            <a:r>
              <a:rPr lang="pl-PL" dirty="0"/>
              <a:t>Mama Dominika miała na imię Brygida i była </a:t>
            </a:r>
            <a:r>
              <a:rPr lang="pl-PL" dirty="0" smtClean="0"/>
              <a:t/>
            </a:r>
            <a:br>
              <a:rPr lang="pl-PL" dirty="0" smtClean="0"/>
            </a:br>
            <a:r>
              <a:rPr lang="pl-PL" dirty="0" smtClean="0"/>
              <a:t>z </a:t>
            </a:r>
            <a:r>
              <a:rPr lang="pl-PL" dirty="0"/>
              <a:t>zawodu krawcową. Ojciec nosił imię Karol </a:t>
            </a:r>
            <a:r>
              <a:rPr lang="pl-PL" dirty="0" smtClean="0"/>
              <a:t/>
            </a:r>
            <a:br>
              <a:rPr lang="pl-PL" dirty="0" smtClean="0"/>
            </a:br>
            <a:r>
              <a:rPr lang="pl-PL" dirty="0" smtClean="0"/>
              <a:t>i </a:t>
            </a:r>
            <a:r>
              <a:rPr lang="pl-PL" dirty="0"/>
              <a:t>był </a:t>
            </a:r>
            <a:r>
              <a:rPr lang="pl-PL" dirty="0" smtClean="0"/>
              <a:t>kowalem</a:t>
            </a:r>
            <a:r>
              <a:rPr lang="pl-PL" dirty="0"/>
              <a:t>. </a:t>
            </a:r>
            <a:r>
              <a:rPr lang="pl-PL" dirty="0" smtClean="0"/>
              <a:t/>
            </a:r>
            <a:br>
              <a:rPr lang="pl-PL" dirty="0" smtClean="0"/>
            </a:br>
            <a:r>
              <a:rPr lang="pl-PL" dirty="0" smtClean="0"/>
              <a:t>Chrześcijańska </a:t>
            </a:r>
            <a:r>
              <a:rPr lang="pl-PL" dirty="0"/>
              <a:t>rodzina żyła w wierze, a dzieci wychowane były </a:t>
            </a:r>
            <a:r>
              <a:rPr lang="pl-PL" dirty="0" smtClean="0"/>
              <a:t/>
            </a:r>
            <a:br>
              <a:rPr lang="pl-PL" dirty="0" smtClean="0"/>
            </a:br>
            <a:r>
              <a:rPr lang="pl-PL" dirty="0" smtClean="0"/>
              <a:t>w </a:t>
            </a:r>
            <a:r>
              <a:rPr lang="pl-PL" dirty="0"/>
              <a:t>głębokiej religijności. </a:t>
            </a:r>
            <a:r>
              <a:rPr lang="pl-PL" dirty="0" smtClean="0"/>
              <a:t>Dominik </a:t>
            </a:r>
            <a:r>
              <a:rPr lang="pl-PL" i="1" dirty="0" smtClean="0"/>
              <a:t>pięknie składa ręce i z radością odmawia modlitwę „Ojcze nasz”</a:t>
            </a:r>
            <a:endParaRPr lang="pl-PL" dirty="0" smtClean="0"/>
          </a:p>
          <a:p>
            <a:endParaRPr lang="pl-PL" dirty="0"/>
          </a:p>
        </p:txBody>
      </p:sp>
      <p:pic>
        <p:nvPicPr>
          <p:cNvPr id="5" name="Symbol zastępczy zawartości 4" descr="LSO Diecezja Tarnowska - LSO Diecezja Tarnowska"/>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43102" y="1484312"/>
            <a:ext cx="3589337" cy="4897015"/>
          </a:xfrm>
          <a:prstGeom prst="rect">
            <a:avLst/>
          </a:prstGeom>
          <a:noFill/>
          <a:ln w="19050">
            <a:solidFill>
              <a:schemeClr val="tx1"/>
            </a:solidFill>
          </a:ln>
        </p:spPr>
      </p:pic>
    </p:spTree>
    <p:extLst>
      <p:ext uri="{BB962C8B-B14F-4D97-AF65-F5344CB8AC3E}">
        <p14:creationId xmlns:p14="http://schemas.microsoft.com/office/powerpoint/2010/main" val="304180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778098"/>
          </a:xfrm>
          <a:solidFill>
            <a:schemeClr val="accent4">
              <a:lumMod val="40000"/>
              <a:lumOff val="60000"/>
            </a:schemeClr>
          </a:solidFill>
        </p:spPr>
        <p:txBody>
          <a:bodyPr>
            <a:normAutofit/>
          </a:bodyPr>
          <a:lstStyle/>
          <a:p>
            <a:r>
              <a:rPr lang="pl-PL" sz="3600" b="1" dirty="0" smtClean="0"/>
              <a:t>Imię Dominik oznacza: należący </a:t>
            </a:r>
            <a:r>
              <a:rPr lang="pl-PL" sz="3600" b="1" dirty="0" smtClean="0"/>
              <a:t>do Boga</a:t>
            </a:r>
            <a:endParaRPr lang="pl-PL" sz="3600" b="1" dirty="0"/>
          </a:p>
        </p:txBody>
      </p:sp>
      <p:sp>
        <p:nvSpPr>
          <p:cNvPr id="3" name="Symbol zastępczy zawartości 2"/>
          <p:cNvSpPr>
            <a:spLocks noGrp="1"/>
          </p:cNvSpPr>
          <p:nvPr>
            <p:ph idx="1"/>
          </p:nvPr>
        </p:nvSpPr>
        <p:spPr>
          <a:xfrm>
            <a:off x="395536" y="1268760"/>
            <a:ext cx="8291264" cy="4857403"/>
          </a:xfrm>
          <a:solidFill>
            <a:schemeClr val="accent4">
              <a:lumMod val="20000"/>
              <a:lumOff val="80000"/>
            </a:schemeClr>
          </a:solidFill>
        </p:spPr>
        <p:txBody>
          <a:bodyPr>
            <a:normAutofit fontScale="85000" lnSpcReduction="10000"/>
          </a:bodyPr>
          <a:lstStyle/>
          <a:p>
            <a:endParaRPr lang="pl-PL" dirty="0" smtClean="0"/>
          </a:p>
          <a:p>
            <a:r>
              <a:rPr lang="pl-PL" dirty="0" smtClean="0"/>
              <a:t>Dominik</a:t>
            </a:r>
            <a:r>
              <a:rPr lang="pl-PL" dirty="0"/>
              <a:t>, gdy trochę podrósł, nauczył się służyć do Mszy świętej. Czynił to z wielką radością  </a:t>
            </a:r>
            <a:r>
              <a:rPr lang="pl-PL" dirty="0" smtClean="0"/>
              <a:t>i </a:t>
            </a:r>
            <a:r>
              <a:rPr lang="pl-PL" dirty="0"/>
              <a:t>zaangażowaniem. Nawet zimą biegł na spotkanie z Bogiem. Często przychodził do kościoła jeszcze przed otwarciem, wówczas modlił się na klęczkach przed drzwiami</a:t>
            </a:r>
            <a:r>
              <a:rPr lang="pl-PL" dirty="0" smtClean="0"/>
              <a:t>.</a:t>
            </a:r>
            <a:r>
              <a:rPr lang="pl-PL" u="sng" dirty="0"/>
              <a:t> </a:t>
            </a:r>
            <a:r>
              <a:rPr lang="pl-PL" u="sng" dirty="0" smtClean="0"/>
              <a:t/>
            </a:r>
            <a:br>
              <a:rPr lang="pl-PL" u="sng" dirty="0" smtClean="0"/>
            </a:br>
            <a:r>
              <a:rPr lang="pl-PL" u="sng" dirty="0" smtClean="0"/>
              <a:t>Mama</a:t>
            </a:r>
            <a:r>
              <a:rPr lang="pl-PL" dirty="0"/>
              <a:t>: </a:t>
            </a:r>
            <a:r>
              <a:rPr lang="pl-PL" dirty="0" err="1"/>
              <a:t>Dominiku</a:t>
            </a:r>
            <a:r>
              <a:rPr lang="pl-PL" dirty="0"/>
              <a:t>, gdzie Ty tak pędzisz, zjedz, choć śniadanie, przecież jest jeszcze wcześnie i kościół będzie zamknięty, nie musisz się tak śpieszyć.</a:t>
            </a:r>
          </a:p>
          <a:p>
            <a:pPr marL="0" indent="0">
              <a:buNone/>
            </a:pPr>
            <a:r>
              <a:rPr lang="pl-PL" dirty="0"/>
              <a:t> </a:t>
            </a:r>
          </a:p>
          <a:p>
            <a:r>
              <a:rPr lang="pl-PL" u="sng" dirty="0"/>
              <a:t>Dominik</a:t>
            </a:r>
            <a:r>
              <a:rPr lang="pl-PL" dirty="0"/>
              <a:t>: </a:t>
            </a:r>
            <a:r>
              <a:rPr lang="pl-PL" dirty="0" smtClean="0"/>
              <a:t>Nie </a:t>
            </a:r>
            <a:r>
              <a:rPr lang="pl-PL" dirty="0"/>
              <a:t>mogę mamo na mnie czeka Pan Jezus, zjem jak wrócę, teraz nie jestem głodny.</a:t>
            </a:r>
          </a:p>
          <a:p>
            <a:endParaRPr lang="pl-PL" dirty="0"/>
          </a:p>
        </p:txBody>
      </p:sp>
    </p:spTree>
    <p:extLst>
      <p:ext uri="{BB962C8B-B14F-4D97-AF65-F5344CB8AC3E}">
        <p14:creationId xmlns:p14="http://schemas.microsoft.com/office/powerpoint/2010/main" val="286464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778098"/>
          </a:xfrm>
          <a:solidFill>
            <a:schemeClr val="accent4">
              <a:lumMod val="40000"/>
              <a:lumOff val="60000"/>
            </a:schemeClr>
          </a:solidFill>
        </p:spPr>
        <p:txBody>
          <a:bodyPr>
            <a:normAutofit/>
          </a:bodyPr>
          <a:lstStyle/>
          <a:p>
            <a:r>
              <a:rPr lang="pl-PL" sz="3600" b="1" dirty="0" smtClean="0"/>
              <a:t>Ważny dzień dla Dominika ……</a:t>
            </a:r>
            <a:endParaRPr lang="pl-PL" sz="3600" b="1" dirty="0"/>
          </a:p>
        </p:txBody>
      </p:sp>
      <p:sp>
        <p:nvSpPr>
          <p:cNvPr id="3" name="Symbol zastępczy zawartości 2"/>
          <p:cNvSpPr>
            <a:spLocks noGrp="1"/>
          </p:cNvSpPr>
          <p:nvPr>
            <p:ph idx="1"/>
          </p:nvPr>
        </p:nvSpPr>
        <p:spPr>
          <a:xfrm>
            <a:off x="467544" y="1268760"/>
            <a:ext cx="8219256" cy="4857403"/>
          </a:xfrm>
          <a:solidFill>
            <a:schemeClr val="accent4">
              <a:lumMod val="20000"/>
              <a:lumOff val="80000"/>
            </a:schemeClr>
          </a:solidFill>
        </p:spPr>
        <p:txBody>
          <a:bodyPr>
            <a:normAutofit fontScale="92500" lnSpcReduction="20000"/>
          </a:bodyPr>
          <a:lstStyle/>
          <a:p>
            <a:r>
              <a:rPr lang="pl-PL" dirty="0"/>
              <a:t>Nadszedł ważny dzień dla Dominika, dzień pierwszej Komunii Świętej. W jego życiu zaczęło się dziać coś nowego i wielkiego. Należało to, więc podkreślić jakimś ważnym czynem, oto, co najpierw uczynił…</a:t>
            </a:r>
          </a:p>
          <a:p>
            <a:r>
              <a:rPr lang="pl-PL" dirty="0"/>
              <a:t> </a:t>
            </a:r>
          </a:p>
          <a:p>
            <a:r>
              <a:rPr lang="pl-PL" u="sng" dirty="0"/>
              <a:t>Dominik: </a:t>
            </a:r>
            <a:r>
              <a:rPr lang="pl-PL" dirty="0" smtClean="0"/>
              <a:t>Mamusiu</a:t>
            </a:r>
            <a:r>
              <a:rPr lang="pl-PL" dirty="0"/>
              <a:t>, wybacz mi wszystkie przykrości, jakie Ci sprawiłem. Obiecuję, że będę lepszy, bardziej posłuszny i uważny w szkole.</a:t>
            </a:r>
          </a:p>
          <a:p>
            <a:r>
              <a:rPr lang="pl-PL" dirty="0"/>
              <a:t> </a:t>
            </a:r>
          </a:p>
          <a:p>
            <a:r>
              <a:rPr lang="pl-PL" u="sng" dirty="0"/>
              <a:t>Mama:</a:t>
            </a:r>
            <a:r>
              <a:rPr lang="pl-PL" dirty="0"/>
              <a:t> Bóg z tobą mój synku.</a:t>
            </a:r>
          </a:p>
          <a:p>
            <a:endParaRPr lang="pl-PL" dirty="0"/>
          </a:p>
        </p:txBody>
      </p:sp>
    </p:spTree>
    <p:extLst>
      <p:ext uri="{BB962C8B-B14F-4D97-AF65-F5344CB8AC3E}">
        <p14:creationId xmlns:p14="http://schemas.microsoft.com/office/powerpoint/2010/main" val="163741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chemeClr val="accent4">
              <a:lumMod val="40000"/>
              <a:lumOff val="60000"/>
            </a:schemeClr>
          </a:solidFill>
        </p:spPr>
        <p:txBody>
          <a:bodyPr>
            <a:normAutofit/>
          </a:bodyPr>
          <a:lstStyle/>
          <a:p>
            <a:r>
              <a:rPr lang="pl-PL" sz="3200" b="1" dirty="0"/>
              <a:t>Pierwsza Komunia Święta Dominika w wieku </a:t>
            </a:r>
            <a:br>
              <a:rPr lang="pl-PL" sz="3200" b="1" dirty="0"/>
            </a:br>
            <a:r>
              <a:rPr lang="pl-PL" sz="3200" b="1" dirty="0"/>
              <a:t>7 lat  w 1849 roku</a:t>
            </a:r>
            <a:endParaRPr lang="pl-PL" sz="3200" dirty="0"/>
          </a:p>
        </p:txBody>
      </p:sp>
      <p:sp>
        <p:nvSpPr>
          <p:cNvPr id="3" name="Symbol zastępczy zawartości 2"/>
          <p:cNvSpPr>
            <a:spLocks noGrp="1"/>
          </p:cNvSpPr>
          <p:nvPr>
            <p:ph sz="half" idx="1"/>
          </p:nvPr>
        </p:nvSpPr>
        <p:spPr>
          <a:xfrm>
            <a:off x="323528" y="1600200"/>
            <a:ext cx="4104456" cy="4997152"/>
          </a:xfrm>
          <a:solidFill>
            <a:srgbClr val="FFFF00"/>
          </a:solidFill>
        </p:spPr>
        <p:txBody>
          <a:bodyPr>
            <a:normAutofit fontScale="85000" lnSpcReduction="10000"/>
          </a:bodyPr>
          <a:lstStyle/>
          <a:p>
            <a:endParaRPr lang="pl-PL" dirty="0" smtClean="0"/>
          </a:p>
          <a:p>
            <a:r>
              <a:rPr lang="pl-PL" dirty="0" smtClean="0"/>
              <a:t>Dominik </a:t>
            </a:r>
            <a:r>
              <a:rPr lang="pl-PL" dirty="0"/>
              <a:t>przystąpił do Pierwszej Komunii Świętej w wieku 7 lat. Dominik był tak inteligentny i dobry, dlatego jego spowiednik pragnął, aby przyjął komunię w młodszym wieku. Gdy przyszedł do domu zasiadł do stołu   i dużymi niezgrabnymi literami, ale ze zdecydowaniem i silną wolą napisał…</a:t>
            </a:r>
          </a:p>
          <a:p>
            <a:pPr marL="0" indent="0">
              <a:buNone/>
            </a:pPr>
            <a:r>
              <a:rPr lang="pl-PL" dirty="0"/>
              <a:t> </a:t>
            </a:r>
          </a:p>
          <a:p>
            <a:endParaRPr lang="pl-PL" dirty="0"/>
          </a:p>
        </p:txBody>
      </p:sp>
      <p:sp>
        <p:nvSpPr>
          <p:cNvPr id="4" name="Symbol zastępczy zawartości 3"/>
          <p:cNvSpPr>
            <a:spLocks noGrp="1"/>
          </p:cNvSpPr>
          <p:nvPr>
            <p:ph sz="half" idx="2"/>
          </p:nvPr>
        </p:nvSpPr>
        <p:spPr>
          <a:xfrm>
            <a:off x="4648200" y="1600200"/>
            <a:ext cx="4172272" cy="4853136"/>
          </a:xfrm>
          <a:solidFill>
            <a:schemeClr val="accent4">
              <a:lumMod val="20000"/>
              <a:lumOff val="80000"/>
            </a:schemeClr>
          </a:solidFill>
        </p:spPr>
        <p:txBody>
          <a:bodyPr>
            <a:normAutofit fontScale="85000" lnSpcReduction="10000"/>
          </a:bodyPr>
          <a:lstStyle/>
          <a:p>
            <a:pPr marL="0" indent="0">
              <a:buNone/>
            </a:pPr>
            <a:r>
              <a:rPr lang="pl-PL" dirty="0"/>
              <a:t>Postanowienia  Dominika </a:t>
            </a:r>
            <a:r>
              <a:rPr lang="pl-PL" dirty="0" smtClean="0"/>
              <a:t/>
            </a:r>
            <a:br>
              <a:rPr lang="pl-PL" dirty="0" smtClean="0"/>
            </a:br>
            <a:r>
              <a:rPr lang="pl-PL" dirty="0" smtClean="0"/>
              <a:t>w </a:t>
            </a:r>
            <a:r>
              <a:rPr lang="pl-PL" dirty="0"/>
              <a:t>Dniu </a:t>
            </a:r>
            <a:r>
              <a:rPr lang="pl-PL" dirty="0" smtClean="0"/>
              <a:t> </a:t>
            </a:r>
            <a:r>
              <a:rPr lang="pl-PL" dirty="0"/>
              <a:t>Pierwszej    Komunii Świętej:</a:t>
            </a:r>
          </a:p>
          <a:p>
            <a:pPr lvl="0"/>
            <a:r>
              <a:rPr lang="pl-PL" dirty="0"/>
              <a:t>  </a:t>
            </a:r>
            <a:r>
              <a:rPr lang="pl-PL" dirty="0">
                <a:solidFill>
                  <a:srgbClr val="FF0000"/>
                </a:solidFill>
              </a:rPr>
              <a:t> Będę przystępował bardzo często do   spowiedzi </a:t>
            </a:r>
            <a:r>
              <a:rPr lang="pl-PL" dirty="0" smtClean="0">
                <a:solidFill>
                  <a:srgbClr val="FF0000"/>
                </a:solidFill>
              </a:rPr>
              <a:t/>
            </a:r>
            <a:br>
              <a:rPr lang="pl-PL" dirty="0" smtClean="0">
                <a:solidFill>
                  <a:srgbClr val="FF0000"/>
                </a:solidFill>
              </a:rPr>
            </a:br>
            <a:r>
              <a:rPr lang="pl-PL" dirty="0" smtClean="0">
                <a:solidFill>
                  <a:srgbClr val="FF0000"/>
                </a:solidFill>
              </a:rPr>
              <a:t>i </a:t>
            </a:r>
            <a:r>
              <a:rPr lang="pl-PL" dirty="0">
                <a:solidFill>
                  <a:srgbClr val="FF0000"/>
                </a:solidFill>
              </a:rPr>
              <a:t>Komunii św.</a:t>
            </a:r>
          </a:p>
          <a:p>
            <a:pPr lvl="0"/>
            <a:r>
              <a:rPr lang="pl-PL" dirty="0"/>
              <a:t>    </a:t>
            </a:r>
            <a:r>
              <a:rPr lang="pl-PL" b="1" dirty="0">
                <a:solidFill>
                  <a:srgbClr val="0070C0"/>
                </a:solidFill>
              </a:rPr>
              <a:t>Chcę święcić niedziele </a:t>
            </a:r>
            <a:r>
              <a:rPr lang="pl-PL" b="1" dirty="0" smtClean="0">
                <a:solidFill>
                  <a:srgbClr val="0070C0"/>
                </a:solidFill>
              </a:rPr>
              <a:t/>
            </a:r>
            <a:br>
              <a:rPr lang="pl-PL" b="1" dirty="0" smtClean="0">
                <a:solidFill>
                  <a:srgbClr val="0070C0"/>
                </a:solidFill>
              </a:rPr>
            </a:br>
            <a:r>
              <a:rPr lang="pl-PL" b="1" smtClean="0">
                <a:solidFill>
                  <a:srgbClr val="0070C0"/>
                </a:solidFill>
              </a:rPr>
              <a:t>i  </a:t>
            </a:r>
            <a:r>
              <a:rPr lang="pl-PL" b="1" dirty="0">
                <a:solidFill>
                  <a:srgbClr val="0070C0"/>
                </a:solidFill>
              </a:rPr>
              <a:t>dni świąteczne</a:t>
            </a:r>
          </a:p>
          <a:p>
            <a:pPr lvl="0"/>
            <a:r>
              <a:rPr lang="pl-PL" dirty="0"/>
              <a:t>    </a:t>
            </a:r>
            <a:r>
              <a:rPr lang="pl-PL" dirty="0">
                <a:solidFill>
                  <a:srgbClr val="002060"/>
                </a:solidFill>
                <a:latin typeface="Arial Black" panose="020B0A04020102020204" pitchFamily="34" charset="0"/>
              </a:rPr>
              <a:t>Moimi przyjaciółmi będą Jezus i Maryja</a:t>
            </a:r>
          </a:p>
          <a:p>
            <a:pPr lvl="0"/>
            <a:r>
              <a:rPr lang="pl-PL" dirty="0">
                <a:latin typeface="Arial Black" panose="020B0A04020102020204" pitchFamily="34" charset="0"/>
              </a:rPr>
              <a:t>    </a:t>
            </a:r>
            <a:r>
              <a:rPr lang="pl-PL" dirty="0">
                <a:solidFill>
                  <a:srgbClr val="FFC000"/>
                </a:solidFill>
                <a:latin typeface="Arial Black" panose="020B0A04020102020204" pitchFamily="34" charset="0"/>
              </a:rPr>
              <a:t>Śmierć, a nie grzech</a:t>
            </a:r>
          </a:p>
          <a:p>
            <a:endParaRPr lang="pl-PL" dirty="0"/>
          </a:p>
        </p:txBody>
      </p:sp>
    </p:spTree>
    <p:extLst>
      <p:ext uri="{BB962C8B-B14F-4D97-AF65-F5344CB8AC3E}">
        <p14:creationId xmlns:p14="http://schemas.microsoft.com/office/powerpoint/2010/main" val="1332002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922114"/>
          </a:xfrm>
          <a:solidFill>
            <a:schemeClr val="accent4">
              <a:lumMod val="40000"/>
              <a:lumOff val="60000"/>
            </a:schemeClr>
          </a:solidFill>
        </p:spPr>
        <p:txBody>
          <a:bodyPr>
            <a:normAutofit/>
          </a:bodyPr>
          <a:lstStyle/>
          <a:p>
            <a:r>
              <a:rPr lang="pl-PL" sz="3600" b="1" dirty="0" smtClean="0"/>
              <a:t>Wędrówka do szkoły.</a:t>
            </a:r>
            <a:endParaRPr lang="pl-PL" sz="3600" b="1" dirty="0"/>
          </a:p>
        </p:txBody>
      </p:sp>
      <p:sp>
        <p:nvSpPr>
          <p:cNvPr id="3" name="Symbol zastępczy zawartości 2"/>
          <p:cNvSpPr>
            <a:spLocks noGrp="1"/>
          </p:cNvSpPr>
          <p:nvPr>
            <p:ph idx="1"/>
          </p:nvPr>
        </p:nvSpPr>
        <p:spPr>
          <a:xfrm>
            <a:off x="395536" y="1412776"/>
            <a:ext cx="8424936" cy="5040560"/>
          </a:xfrm>
          <a:solidFill>
            <a:schemeClr val="accent4">
              <a:lumMod val="20000"/>
              <a:lumOff val="80000"/>
            </a:schemeClr>
          </a:solidFill>
        </p:spPr>
        <p:txBody>
          <a:bodyPr>
            <a:normAutofit fontScale="85000" lnSpcReduction="10000"/>
          </a:bodyPr>
          <a:lstStyle/>
          <a:p>
            <a:r>
              <a:rPr lang="pl-PL" dirty="0" smtClean="0"/>
              <a:t>Do </a:t>
            </a:r>
            <a:r>
              <a:rPr lang="pl-PL" dirty="0"/>
              <a:t>szkoły miał bardzo daleko. Musiał iść w obie strony </a:t>
            </a:r>
            <a:r>
              <a:rPr lang="pl-PL" dirty="0" smtClean="0"/>
              <a:t/>
            </a:r>
            <a:br>
              <a:rPr lang="pl-PL" dirty="0" smtClean="0"/>
            </a:br>
            <a:r>
              <a:rPr lang="pl-PL" dirty="0" smtClean="0"/>
              <a:t>aż </a:t>
            </a:r>
            <a:r>
              <a:rPr lang="pl-PL" dirty="0"/>
              <a:t>15 kilometrów</a:t>
            </a:r>
          </a:p>
          <a:p>
            <a:pPr marL="0" indent="0">
              <a:buNone/>
            </a:pPr>
            <a:r>
              <a:rPr lang="pl-PL" dirty="0"/>
              <a:t> </a:t>
            </a:r>
          </a:p>
          <a:p>
            <a:r>
              <a:rPr lang="pl-PL" u="sng" dirty="0"/>
              <a:t>Gospodarz</a:t>
            </a:r>
            <a:r>
              <a:rPr lang="pl-PL" dirty="0"/>
              <a:t>: </a:t>
            </a:r>
            <a:r>
              <a:rPr lang="pl-PL" dirty="0" err="1"/>
              <a:t>Chłopcze</a:t>
            </a:r>
            <a:r>
              <a:rPr lang="pl-PL" dirty="0"/>
              <a:t>, nie boisz się tak tutaj wędrować samotnie, te drogi są bardzo niebezpieczne</a:t>
            </a:r>
            <a:r>
              <a:rPr lang="pl-PL" dirty="0" smtClean="0"/>
              <a:t>.</a:t>
            </a:r>
            <a:r>
              <a:rPr lang="pl-PL" dirty="0"/>
              <a:t> </a:t>
            </a:r>
          </a:p>
          <a:p>
            <a:r>
              <a:rPr lang="pl-PL" u="sng" dirty="0"/>
              <a:t>Dominik</a:t>
            </a:r>
            <a:r>
              <a:rPr lang="pl-PL" dirty="0"/>
              <a:t>: Ja przecież nie jestem sam, mam Anioła stróża, który wszędzie mi towarzyszy</a:t>
            </a:r>
            <a:r>
              <a:rPr lang="pl-PL" dirty="0" smtClean="0"/>
              <a:t>.</a:t>
            </a:r>
            <a:r>
              <a:rPr lang="pl-PL" dirty="0"/>
              <a:t> </a:t>
            </a:r>
          </a:p>
          <a:p>
            <a:r>
              <a:rPr lang="pl-PL" u="sng" dirty="0"/>
              <a:t>Koledzy:</a:t>
            </a:r>
            <a:r>
              <a:rPr lang="pl-PL" dirty="0"/>
              <a:t> Dominik cześć! Choć z nami, idziemy nad rzekę, patrz jaka piękna pogoda! Co tam szkoła, nikt się nie dowie</a:t>
            </a:r>
            <a:r>
              <a:rPr lang="pl-PL" dirty="0" smtClean="0"/>
              <a:t>!</a:t>
            </a:r>
            <a:r>
              <a:rPr lang="pl-PL" dirty="0"/>
              <a:t> </a:t>
            </a:r>
          </a:p>
          <a:p>
            <a:r>
              <a:rPr lang="pl-PL" u="sng" dirty="0"/>
              <a:t>Dominik</a:t>
            </a:r>
            <a:r>
              <a:rPr lang="pl-PL" dirty="0"/>
              <a:t>: Nie dziękuję chłopaki i wam radzę lepiej chodźcie do szkoły!</a:t>
            </a:r>
          </a:p>
          <a:p>
            <a:endParaRPr lang="pl-PL" dirty="0"/>
          </a:p>
        </p:txBody>
      </p:sp>
    </p:spTree>
    <p:extLst>
      <p:ext uri="{BB962C8B-B14F-4D97-AF65-F5344CB8AC3E}">
        <p14:creationId xmlns:p14="http://schemas.microsoft.com/office/powerpoint/2010/main" val="774385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80920" cy="994122"/>
          </a:xfrm>
          <a:solidFill>
            <a:schemeClr val="accent4">
              <a:lumMod val="40000"/>
              <a:lumOff val="60000"/>
            </a:schemeClr>
          </a:solidFill>
        </p:spPr>
        <p:txBody>
          <a:bodyPr>
            <a:normAutofit/>
          </a:bodyPr>
          <a:lstStyle/>
          <a:p>
            <a:r>
              <a:rPr lang="pl-PL" b="1" dirty="0" smtClean="0"/>
              <a:t>Szkoła</a:t>
            </a:r>
            <a:endParaRPr lang="pl-PL" b="1" dirty="0"/>
          </a:p>
        </p:txBody>
      </p:sp>
      <p:pic>
        <p:nvPicPr>
          <p:cNvPr id="4" name="Symbol zastępczy zawartości 3" descr="Św. Dominik Savio | Bosko.p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412776"/>
            <a:ext cx="7848872" cy="4968552"/>
          </a:xfrm>
          <a:prstGeom prst="rect">
            <a:avLst/>
          </a:prstGeom>
          <a:noFill/>
          <a:ln>
            <a:noFill/>
          </a:ln>
        </p:spPr>
      </p:pic>
    </p:spTree>
    <p:extLst>
      <p:ext uri="{BB962C8B-B14F-4D97-AF65-F5344CB8AC3E}">
        <p14:creationId xmlns:p14="http://schemas.microsoft.com/office/powerpoint/2010/main" val="76293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850106"/>
          </a:xfrm>
          <a:solidFill>
            <a:schemeClr val="accent4">
              <a:lumMod val="40000"/>
              <a:lumOff val="60000"/>
            </a:schemeClr>
          </a:solidFill>
        </p:spPr>
        <p:txBody>
          <a:bodyPr>
            <a:normAutofit/>
          </a:bodyPr>
          <a:lstStyle/>
          <a:p>
            <a:r>
              <a:rPr lang="pl-PL" sz="3600" b="1" dirty="0" smtClean="0"/>
              <a:t>W szkole </a:t>
            </a:r>
            <a:endParaRPr lang="pl-PL" sz="3600" b="1" dirty="0"/>
          </a:p>
        </p:txBody>
      </p:sp>
      <p:sp>
        <p:nvSpPr>
          <p:cNvPr id="3" name="Symbol zastępczy zawartości 2"/>
          <p:cNvSpPr>
            <a:spLocks noGrp="1"/>
          </p:cNvSpPr>
          <p:nvPr>
            <p:ph idx="1"/>
          </p:nvPr>
        </p:nvSpPr>
        <p:spPr>
          <a:xfrm>
            <a:off x="251520" y="1124744"/>
            <a:ext cx="8568952" cy="5472608"/>
          </a:xfrm>
        </p:spPr>
        <p:txBody>
          <a:bodyPr>
            <a:normAutofit fontScale="62500" lnSpcReduction="20000"/>
          </a:bodyPr>
          <a:lstStyle/>
          <a:p>
            <a:pPr marL="0" indent="0">
              <a:buNone/>
            </a:pPr>
            <a:r>
              <a:rPr lang="pl-PL" u="sng" dirty="0"/>
              <a:t> </a:t>
            </a:r>
            <a:r>
              <a:rPr lang="pl-PL" dirty="0" smtClean="0"/>
              <a:t> </a:t>
            </a:r>
          </a:p>
          <a:p>
            <a:pPr marL="0" indent="0">
              <a:buNone/>
            </a:pPr>
            <a:r>
              <a:rPr lang="pl-PL" dirty="0" smtClean="0"/>
              <a:t>W </a:t>
            </a:r>
            <a:r>
              <a:rPr lang="pl-PL" dirty="0"/>
              <a:t>szkole wiadomo chłopcy rozrabiają, ciągle im żarty w głowie, przepychają się, biją. Właśnie korzystając z nieobecności nauczyciela, napychają piec śnieżnymi kulkami</a:t>
            </a:r>
            <a:r>
              <a:rPr lang="pl-PL" dirty="0" smtClean="0"/>
              <a:t>.</a:t>
            </a:r>
            <a:r>
              <a:rPr lang="pl-PL" dirty="0"/>
              <a:t> </a:t>
            </a:r>
          </a:p>
          <a:p>
            <a:r>
              <a:rPr lang="pl-PL" u="sng" dirty="0"/>
              <a:t>Dominik</a:t>
            </a:r>
            <a:r>
              <a:rPr lang="pl-PL" dirty="0"/>
              <a:t>: Nie wrzucajcie tu śniegu, dobrze wiecie, że nie wolno</a:t>
            </a:r>
            <a:r>
              <a:rPr lang="pl-PL" dirty="0" smtClean="0"/>
              <a:t>!</a:t>
            </a:r>
            <a:r>
              <a:rPr lang="pl-PL" dirty="0"/>
              <a:t> </a:t>
            </a:r>
          </a:p>
          <a:p>
            <a:r>
              <a:rPr lang="pl-PL" u="sng" dirty="0"/>
              <a:t>Łobuz:</a:t>
            </a:r>
            <a:r>
              <a:rPr lang="pl-PL" dirty="0"/>
              <a:t> Zajmij się swoimi sprawami, głupi!!! </a:t>
            </a:r>
            <a:r>
              <a:rPr lang="pl-PL" i="1" dirty="0"/>
              <a:t>/uderza pięścią w brzuch Dominika</a:t>
            </a:r>
            <a:r>
              <a:rPr lang="pl-PL" i="1" dirty="0" smtClean="0"/>
              <a:t>/</a:t>
            </a:r>
            <a:r>
              <a:rPr lang="pl-PL" dirty="0"/>
              <a:t> </a:t>
            </a:r>
          </a:p>
          <a:p>
            <a:r>
              <a:rPr lang="pl-PL" u="sng" dirty="0"/>
              <a:t>Nauczyciel:</a:t>
            </a:r>
            <a:r>
              <a:rPr lang="pl-PL" dirty="0"/>
              <a:t>  Kto to zrobił</a:t>
            </a:r>
            <a:r>
              <a:rPr lang="pl-PL" dirty="0" smtClean="0"/>
              <a:t>?</a:t>
            </a:r>
            <a:r>
              <a:rPr lang="pl-PL" dirty="0"/>
              <a:t> </a:t>
            </a:r>
          </a:p>
          <a:p>
            <a:r>
              <a:rPr lang="pl-PL" u="sng" dirty="0" smtClean="0"/>
              <a:t>Chłopcy</a:t>
            </a:r>
            <a:r>
              <a:rPr lang="pl-PL" dirty="0"/>
              <a:t> </a:t>
            </a:r>
            <a:r>
              <a:rPr lang="pl-PL" i="1" dirty="0" smtClean="0"/>
              <a:t>porozumiewają </a:t>
            </a:r>
            <a:r>
              <a:rPr lang="pl-PL" i="1" dirty="0"/>
              <a:t>się ze sobą i jednomyślnie </a:t>
            </a:r>
            <a:r>
              <a:rPr lang="pl-PL" i="1" dirty="0" smtClean="0"/>
              <a:t>wołają</a:t>
            </a:r>
            <a:r>
              <a:rPr lang="pl-PL" dirty="0" smtClean="0"/>
              <a:t>.  </a:t>
            </a:r>
            <a:r>
              <a:rPr lang="pl-PL" dirty="0"/>
              <a:t>To Dominik</a:t>
            </a:r>
            <a:r>
              <a:rPr lang="pl-PL" dirty="0" smtClean="0"/>
              <a:t>!!!</a:t>
            </a:r>
            <a:r>
              <a:rPr lang="pl-PL" dirty="0"/>
              <a:t> </a:t>
            </a:r>
          </a:p>
          <a:p>
            <a:r>
              <a:rPr lang="pl-PL" u="sng" dirty="0"/>
              <a:t>Dominik</a:t>
            </a:r>
            <a:r>
              <a:rPr lang="pl-PL" dirty="0"/>
              <a:t>: </a:t>
            </a:r>
            <a:r>
              <a:rPr lang="pl-PL" i="1" dirty="0" smtClean="0"/>
              <a:t>wstaje </a:t>
            </a:r>
            <a:r>
              <a:rPr lang="pl-PL" i="1" dirty="0"/>
              <a:t>z ławki, podnosi wzrok, otwiera usta jakby coś chciał powiedzieć, następnie zamyka usta   i pochyla </a:t>
            </a:r>
            <a:r>
              <a:rPr lang="pl-PL" i="1" dirty="0" smtClean="0"/>
              <a:t>głowę.</a:t>
            </a:r>
            <a:r>
              <a:rPr lang="pl-PL" i="1" dirty="0"/>
              <a:t> </a:t>
            </a:r>
            <a:endParaRPr lang="pl-PL" dirty="0"/>
          </a:p>
          <a:p>
            <a:r>
              <a:rPr lang="pl-PL" u="sng" dirty="0"/>
              <a:t>Nauczyciel:</a:t>
            </a:r>
            <a:r>
              <a:rPr lang="pl-PL" dirty="0"/>
              <a:t> </a:t>
            </a:r>
            <a:r>
              <a:rPr lang="pl-PL" dirty="0" err="1"/>
              <a:t>Dominiku</a:t>
            </a:r>
            <a:r>
              <a:rPr lang="pl-PL" dirty="0"/>
              <a:t> nie spodziewałem się tego po tobie, taki grzeczny uczeń? Wstyd!!! Naprawdę wstyd!!! Usiądź, później porozmawiamy</a:t>
            </a:r>
            <a:r>
              <a:rPr lang="pl-PL" dirty="0" smtClean="0"/>
              <a:t>.</a:t>
            </a:r>
            <a:r>
              <a:rPr lang="pl-PL" dirty="0"/>
              <a:t> </a:t>
            </a:r>
          </a:p>
          <a:p>
            <a:r>
              <a:rPr lang="pl-PL" u="sng" dirty="0"/>
              <a:t>Dominik:</a:t>
            </a:r>
            <a:r>
              <a:rPr lang="pl-PL" dirty="0"/>
              <a:t> </a:t>
            </a:r>
            <a:r>
              <a:rPr lang="pl-PL" i="1" dirty="0"/>
              <a:t>c</a:t>
            </a:r>
            <a:r>
              <a:rPr lang="pl-PL" i="1" dirty="0" smtClean="0"/>
              <a:t>hwyta </a:t>
            </a:r>
            <a:r>
              <a:rPr lang="pl-PL" i="1" dirty="0"/>
              <a:t>za medalik i mówi cicho do Pana </a:t>
            </a:r>
            <a:r>
              <a:rPr lang="pl-PL" i="1" dirty="0" smtClean="0"/>
              <a:t>Jezusa. </a:t>
            </a:r>
            <a:r>
              <a:rPr lang="pl-PL" i="1" dirty="0"/>
              <a:t> </a:t>
            </a:r>
            <a:r>
              <a:rPr lang="pl-PL" dirty="0"/>
              <a:t>Jezu, Ty wiesz, że to nie ja zrobiłem. Ja wiem kto to zrobił, ale jeśli wskaże winnych, koledzy zostaną usunięci ze szkoły. To będzie moje pierwsze przewinienie, może mi wybaczą, Ty przecież też niewinnie zostałeś skazany!!!</a:t>
            </a:r>
          </a:p>
          <a:p>
            <a:endParaRPr lang="pl-PL" dirty="0"/>
          </a:p>
        </p:txBody>
      </p:sp>
    </p:spTree>
    <p:extLst>
      <p:ext uri="{BB962C8B-B14F-4D97-AF65-F5344CB8AC3E}">
        <p14:creationId xmlns:p14="http://schemas.microsoft.com/office/powerpoint/2010/main" val="54372039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302</Words>
  <Application>Microsoft Office PowerPoint</Application>
  <PresentationFormat>Pokaz na ekranie (4:3)</PresentationFormat>
  <Paragraphs>80</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Katecheza 13</vt:lpstr>
      <vt:lpstr>Kim chciał zostać Dominik</vt:lpstr>
      <vt:lpstr>Dominik Savio urodził się 2 kwietnia 1842 r.  w San Giovanni di Riva we Włoszech</vt:lpstr>
      <vt:lpstr>Imię Dominik oznacza: należący do Boga</vt:lpstr>
      <vt:lpstr>Ważny dzień dla Dominika ……</vt:lpstr>
      <vt:lpstr>Pierwsza Komunia Święta Dominika w wieku  7 lat  w 1849 roku</vt:lpstr>
      <vt:lpstr>Wędrówka do szkoły.</vt:lpstr>
      <vt:lpstr>Szkoła</vt:lpstr>
      <vt:lpstr>W szkole </vt:lpstr>
      <vt:lpstr>Otrzymał stypendium w Turynie</vt:lpstr>
      <vt:lpstr>Spotkanie Dominika z Księdzem   Janem Bosko</vt:lpstr>
      <vt:lpstr> SZKOŁA W TURYNIE </vt:lpstr>
      <vt:lpstr>Zaangażowanie Dominika</vt:lpstr>
      <vt:lpstr>W domu rodzinnym</vt:lpstr>
      <vt:lpstr>Prezentacja programu PowerPoint</vt:lpstr>
      <vt:lpstr>Obejrzyj film o Dominiku Savio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User</dc:creator>
  <cp:lastModifiedBy>User</cp:lastModifiedBy>
  <cp:revision>12</cp:revision>
  <dcterms:created xsi:type="dcterms:W3CDTF">2020-05-06T08:07:09Z</dcterms:created>
  <dcterms:modified xsi:type="dcterms:W3CDTF">2020-05-13T18:26:18Z</dcterms:modified>
</cp:coreProperties>
</file>