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49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ED3C-5241-4DF1-B930-51E49A452256}" type="datetimeFigureOut">
              <a:rPr lang="pl-PL" smtClean="0"/>
              <a:t>05.05.2020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F786-4695-4CE1-87E3-DB14F4DD24E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ED3C-5241-4DF1-B930-51E49A452256}" type="datetimeFigureOut">
              <a:rPr lang="pl-PL" smtClean="0"/>
              <a:t>05.05.2020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F786-4695-4CE1-87E3-DB14F4DD24E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ED3C-5241-4DF1-B930-51E49A452256}" type="datetimeFigureOut">
              <a:rPr lang="pl-PL" smtClean="0"/>
              <a:t>05.05.2020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F786-4695-4CE1-87E3-DB14F4DD24E2}" type="slidenum">
              <a:rPr lang="pl-PL" smtClean="0"/>
              <a:t>‹#›</a:t>
            </a:fld>
            <a:endParaRPr lang="pl-P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ED3C-5241-4DF1-B930-51E49A452256}" type="datetimeFigureOut">
              <a:rPr lang="pl-PL" smtClean="0"/>
              <a:t>05.05.2020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F786-4695-4CE1-87E3-DB14F4DD24E2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ED3C-5241-4DF1-B930-51E49A452256}" type="datetimeFigureOut">
              <a:rPr lang="pl-PL" smtClean="0"/>
              <a:t>05.05.2020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F786-4695-4CE1-87E3-DB14F4DD24E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ED3C-5241-4DF1-B930-51E49A452256}" type="datetimeFigureOut">
              <a:rPr lang="pl-PL" smtClean="0"/>
              <a:t>05.05.2020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F786-4695-4CE1-87E3-DB14F4DD24E2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ED3C-5241-4DF1-B930-51E49A452256}" type="datetimeFigureOut">
              <a:rPr lang="pl-PL" smtClean="0"/>
              <a:t>05.05.2020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F786-4695-4CE1-87E3-DB14F4DD24E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ED3C-5241-4DF1-B930-51E49A452256}" type="datetimeFigureOut">
              <a:rPr lang="pl-PL" smtClean="0"/>
              <a:t>05.05.2020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F786-4695-4CE1-87E3-DB14F4DD24E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ED3C-5241-4DF1-B930-51E49A452256}" type="datetimeFigureOut">
              <a:rPr lang="pl-PL" smtClean="0"/>
              <a:t>05.05.2020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F786-4695-4CE1-87E3-DB14F4DD24E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ED3C-5241-4DF1-B930-51E49A452256}" type="datetimeFigureOut">
              <a:rPr lang="pl-PL" smtClean="0"/>
              <a:t>05.05.2020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F786-4695-4CE1-87E3-DB14F4DD24E2}" type="slidenum">
              <a:rPr lang="pl-PL" smtClean="0"/>
              <a:t>‹#›</a:t>
            </a:fld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ED3C-5241-4DF1-B930-51E49A452256}" type="datetimeFigureOut">
              <a:rPr lang="pl-PL" smtClean="0"/>
              <a:t>05.05.2020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F786-4695-4CE1-87E3-DB14F4DD24E2}" type="slidenum">
              <a:rPr lang="pl-PL" smtClean="0"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EBCED3C-5241-4DF1-B930-51E49A452256}" type="datetimeFigureOut">
              <a:rPr lang="pl-PL" smtClean="0"/>
              <a:t>05.05.2020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2DCF786-4695-4CE1-87E3-DB14F4DD24E2}" type="slidenum">
              <a:rPr lang="pl-PL" smtClean="0"/>
              <a:t>‹#›</a:t>
            </a:fld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nzaaIFHNe8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l-PL" b="1" dirty="0" smtClean="0">
                <a:solidFill>
                  <a:schemeClr val="tx1"/>
                </a:solidFill>
              </a:rPr>
              <a:t>Katecheza 12 </a:t>
            </a:r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03648" y="3501008"/>
            <a:ext cx="6368752" cy="2137792"/>
          </a:xfrm>
          <a:solidFill>
            <a:srgbClr val="FFFF99"/>
          </a:solidFill>
        </p:spPr>
        <p:txBody>
          <a:bodyPr>
            <a:normAutofit/>
          </a:bodyPr>
          <a:lstStyle/>
          <a:p>
            <a:endParaRPr lang="pl-PL" sz="4000" b="1" dirty="0" smtClean="0">
              <a:solidFill>
                <a:schemeClr val="tx1"/>
              </a:solidFill>
            </a:endParaRPr>
          </a:p>
          <a:p>
            <a:r>
              <a:rPr lang="pl-PL" sz="4000" b="1" dirty="0" smtClean="0">
                <a:solidFill>
                  <a:schemeClr val="tx1"/>
                </a:solidFill>
              </a:rPr>
              <a:t>Historia Noego i jego rodziny.</a:t>
            </a:r>
            <a:endParaRPr lang="pl-PL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89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1403648" y="188640"/>
            <a:ext cx="691276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pl-PL" dirty="0" smtClean="0">
              <a:solidFill>
                <a:prstClr val="black"/>
              </a:solidFill>
            </a:endParaRPr>
          </a:p>
          <a:p>
            <a:pPr lvl="0"/>
            <a:endParaRPr lang="pl-PL" dirty="0">
              <a:solidFill>
                <a:prstClr val="black"/>
              </a:solidFill>
            </a:endParaRPr>
          </a:p>
          <a:p>
            <a:pPr lvl="0"/>
            <a:r>
              <a:rPr lang="pl-PL" sz="4000" dirty="0" smtClean="0">
                <a:solidFill>
                  <a:prstClr val="black"/>
                </a:solidFill>
              </a:rPr>
              <a:t>.</a:t>
            </a:r>
            <a:endParaRPr lang="pl-PL" sz="4000" dirty="0">
              <a:solidFill>
                <a:prstClr val="black"/>
              </a:solidFill>
            </a:endParaRPr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853136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sz="2800" dirty="0" smtClean="0"/>
              <a:t>Ale </a:t>
            </a:r>
            <a:r>
              <a:rPr lang="pl-PL" sz="2800" dirty="0"/>
              <a:t>Bóg pamiętał o Noem i sprawił, że deszcz przestał padać. Wody zaczęły bardzo wolno opadać </a:t>
            </a:r>
            <a:br>
              <a:rPr lang="pl-PL" sz="2800" dirty="0"/>
            </a:br>
            <a:r>
              <a:rPr lang="pl-PL" sz="2800" dirty="0"/>
              <a:t>i ustępować z ziemi. Wreszcie arka zatrzymała się na wysokich górach - Ararat. Noe chciał sprawdzić, czy już może opuścić arkę i zejść na ziemię. Wypuścił więc kruka, by ten znalazł suchy ląd. Ale kruk powrócił na arkę. Potem wypuścił Noe gołębicę, ale i ona nie znalazła suchego miejsca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i </a:t>
            </a:r>
            <a:r>
              <a:rPr lang="pl-PL" sz="2800" dirty="0"/>
              <a:t>wróciła do arki. </a:t>
            </a:r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104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7" name="Symbol zastępczy zawartości 6" descr="February 22, 2105 &quot;That's a Promise&quot; Genesis 9:8-17 — Midway ...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3960440" cy="48965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sp>
        <p:nvSpPr>
          <p:cNvPr id="6" name="Symbol zastępczy zawartości 5"/>
          <p:cNvSpPr>
            <a:spLocks noGrp="1"/>
          </p:cNvSpPr>
          <p:nvPr>
            <p:ph sz="quarter" idx="14"/>
          </p:nvPr>
        </p:nvSpPr>
        <p:spPr>
          <a:xfrm>
            <a:off x="4716016" y="1196752"/>
            <a:ext cx="4320480" cy="5400600"/>
          </a:xfrm>
          <a:solidFill>
            <a:srgbClr val="FFFF99"/>
          </a:solidFill>
        </p:spPr>
        <p:txBody>
          <a:bodyPr/>
          <a:lstStyle/>
          <a:p>
            <a:endParaRPr lang="pl-PL" dirty="0" smtClean="0"/>
          </a:p>
          <a:p>
            <a:r>
              <a:rPr lang="pl-PL" dirty="0" smtClean="0"/>
              <a:t>Noe zaczekał kilka dni</a:t>
            </a:r>
            <a:br>
              <a:rPr lang="pl-PL" dirty="0" smtClean="0"/>
            </a:br>
            <a:r>
              <a:rPr lang="pl-PL" dirty="0" smtClean="0"/>
              <a:t> i jeszcze raz wypuścił gołębicę. Tym razem powróciła ona ze świeżym listkiem  z drzewa oliwnego </a:t>
            </a:r>
            <a:br>
              <a:rPr lang="pl-PL" dirty="0" smtClean="0"/>
            </a:br>
            <a:r>
              <a:rPr lang="pl-PL" dirty="0" smtClean="0"/>
              <a:t>w dziobie. Wiedział już Noe,  że wody opadły. Po siedmiu dniach Noe znowu wypuścił gołębicę, ale ona już nie wróciła.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71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556792"/>
            <a:ext cx="8136903" cy="4896544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pl-PL" sz="2800" dirty="0"/>
              <a:t>Wtedy Bóg powiedział do Noego, że może już wyjść z arki z rodziną, ze zwierzętami i ptakami, które zabrał ze sobą. Noe opuścił arkę i z radością dziękował Bogu za ocalenie. Pan Bóg błogosławił Noego i jego synów i obiecał, że już nigdy nie ześle na ziemię potopu. A znakiem tej obietnicy uczynił tęczę - łuk siedmiobarwny, który w promieniach słońca ukazuje się na niebie i tak łączy niebo z ziemią. Tęcza, którą Bóg rozpostarł na niebie napełniała radością serce Noego. I Noe uśmiechał się, bo był bardzo szczęśliwy.</a:t>
            </a:r>
          </a:p>
          <a:p>
            <a:endParaRPr lang="pl-PL" sz="2800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275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Potop niszczy świat — czy to się jeszcze kiedyś zdarzy ...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87624" y="2132856"/>
            <a:ext cx="7200800" cy="439248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570186"/>
          </a:xfrm>
        </p:spPr>
        <p:txBody>
          <a:bodyPr>
            <a:normAutofit fontScale="90000"/>
          </a:bodyPr>
          <a:lstStyle/>
          <a:p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/>
              <a:t/>
            </a:r>
            <a:br>
              <a:rPr lang="pl-PL" sz="3600" dirty="0"/>
            </a:br>
            <a:r>
              <a:rPr lang="pl-PL" sz="3600" b="1" dirty="0" smtClean="0">
                <a:solidFill>
                  <a:schemeClr val="tx1"/>
                </a:solidFill>
              </a:rPr>
              <a:t>Po </a:t>
            </a:r>
            <a:r>
              <a:rPr lang="pl-PL" sz="3600" b="1" dirty="0">
                <a:solidFill>
                  <a:schemeClr val="tx1"/>
                </a:solidFill>
              </a:rPr>
              <a:t>opuszczeniu arki wszyscy byli szczęśliwi </a:t>
            </a:r>
            <a:r>
              <a:rPr lang="pl-PL" sz="3600" b="1" dirty="0" smtClean="0">
                <a:solidFill>
                  <a:schemeClr val="tx1"/>
                </a:solidFill>
              </a:rPr>
              <a:t/>
            </a:r>
            <a:br>
              <a:rPr lang="pl-PL" sz="3600" b="1" dirty="0" smtClean="0">
                <a:solidFill>
                  <a:schemeClr val="tx1"/>
                </a:solidFill>
              </a:rPr>
            </a:br>
            <a:r>
              <a:rPr lang="pl-PL" sz="3600" b="1" dirty="0" smtClean="0">
                <a:solidFill>
                  <a:schemeClr val="tx1"/>
                </a:solidFill>
              </a:rPr>
              <a:t>i </a:t>
            </a:r>
            <a:r>
              <a:rPr lang="pl-PL" sz="3600" b="1" dirty="0">
                <a:solidFill>
                  <a:schemeClr val="tx1"/>
                </a:solidFill>
              </a:rPr>
              <a:t>radośni. Wiedzieli, że już nigdy Pan Bóg nie ześle na ziemię </a:t>
            </a:r>
            <a:r>
              <a:rPr lang="pl-PL" b="1" dirty="0">
                <a:solidFill>
                  <a:schemeClr val="tx1"/>
                </a:solidFill>
              </a:rPr>
              <a:t>potopu. </a:t>
            </a:r>
            <a:br>
              <a:rPr lang="pl-PL" b="1" dirty="0">
                <a:solidFill>
                  <a:schemeClr val="tx1"/>
                </a:solidFill>
              </a:rPr>
            </a:br>
            <a:endParaRPr lang="pl-P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04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5" y="2276872"/>
            <a:ext cx="7452816" cy="3849291"/>
          </a:xfrm>
          <a:solidFill>
            <a:srgbClr val="FFFF99"/>
          </a:solidFill>
        </p:spPr>
        <p:txBody>
          <a:bodyPr/>
          <a:lstStyle/>
          <a:p>
            <a:pPr lvl="0"/>
            <a:endParaRPr lang="pl-PL" sz="3600" dirty="0" smtClean="0"/>
          </a:p>
          <a:p>
            <a:pPr lvl="0"/>
            <a:r>
              <a:rPr lang="pl-PL" sz="3600" dirty="0" smtClean="0"/>
              <a:t>Noe </a:t>
            </a:r>
            <a:r>
              <a:rPr lang="pl-PL" sz="3600" dirty="0"/>
              <a:t>zaufał Panu Bogu. Wypełnił jego wolę. </a:t>
            </a:r>
            <a:br>
              <a:rPr lang="pl-PL" sz="3600" dirty="0"/>
            </a:br>
            <a:r>
              <a:rPr lang="pl-PL" sz="3600" dirty="0"/>
              <a:t>Zastanówmy się: Jak my pełnimy wolę Pana Boga?</a:t>
            </a:r>
            <a:br>
              <a:rPr lang="pl-PL" sz="3600" dirty="0"/>
            </a:br>
            <a:r>
              <a:rPr lang="pl-PL" sz="3600" dirty="0"/>
              <a:t>Czy wypełniamy Jego polecenia?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1"/>
                </a:solidFill>
              </a:rPr>
              <a:t>ZAKOŃCZENIE:</a:t>
            </a:r>
            <a:endParaRPr lang="pl-P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60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426170"/>
          </a:xfrm>
          <a:solidFill>
            <a:srgbClr val="FFFF99"/>
          </a:solidFill>
        </p:spPr>
        <p:txBody>
          <a:bodyPr>
            <a:noAutofit/>
          </a:bodyPr>
          <a:lstStyle/>
          <a:p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b="1" dirty="0" smtClean="0">
                <a:solidFill>
                  <a:schemeClr val="tx1"/>
                </a:solidFill>
              </a:rPr>
              <a:t>A teraz zaśpiewaj: </a:t>
            </a:r>
            <a:r>
              <a:rPr lang="pl-PL" sz="3200" u="sng" dirty="0">
                <a:hlinkClick r:id="rId2"/>
              </a:rPr>
              <a:t>https://www.youtube.com/watch?v=QnzaaIFHNe8</a:t>
            </a:r>
            <a:r>
              <a:rPr lang="pl-PL" sz="3200" dirty="0"/>
              <a:t/>
            </a:r>
            <a:br>
              <a:rPr lang="pl-PL" sz="3200" dirty="0"/>
            </a:br>
            <a:endParaRPr lang="pl-PL" sz="3200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>
          <a:xfrm>
            <a:off x="611560" y="1988840"/>
            <a:ext cx="3887287" cy="4137640"/>
          </a:xfrm>
          <a:solidFill>
            <a:srgbClr val="FFFF66"/>
          </a:solidFill>
        </p:spPr>
        <p:txBody>
          <a:bodyPr>
            <a:normAutofit lnSpcReduction="10000"/>
          </a:bodyPr>
          <a:lstStyle/>
          <a:p>
            <a:endParaRPr lang="pl-PL" dirty="0" smtClean="0"/>
          </a:p>
          <a:p>
            <a:r>
              <a:rPr lang="pl-PL" dirty="0" smtClean="0"/>
              <a:t>1.Pewnego </a:t>
            </a:r>
            <a:r>
              <a:rPr lang="pl-PL" dirty="0"/>
              <a:t>dnia Noe do lasu wszedł</a:t>
            </a:r>
            <a:br>
              <a:rPr lang="pl-PL" dirty="0"/>
            </a:br>
            <a:r>
              <a:rPr lang="pl-PL" dirty="0"/>
              <a:t>By zebrać wokół siebie wszystkie zwierzęta</a:t>
            </a:r>
            <a:br>
              <a:rPr lang="pl-PL" dirty="0"/>
            </a:br>
            <a:r>
              <a:rPr lang="pl-PL" dirty="0"/>
              <a:t>Bo rozgniewany Pan Bóg chciał zesłać na świat potop</a:t>
            </a:r>
            <a:br>
              <a:rPr lang="pl-PL" dirty="0"/>
            </a:br>
            <a:r>
              <a:rPr lang="pl-PL" dirty="0"/>
              <a:t>Lecz nie z winy zwierząt, więc ocalił je</a:t>
            </a:r>
            <a:br>
              <a:rPr lang="pl-PL" dirty="0"/>
            </a:br>
            <a:endParaRPr lang="pl-PL" dirty="0"/>
          </a:p>
          <a:p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4"/>
          </p:nvPr>
        </p:nvSpPr>
        <p:spPr>
          <a:xfrm>
            <a:off x="4499992" y="1988840"/>
            <a:ext cx="4186808" cy="4137323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endParaRPr lang="pl-PL" dirty="0" smtClean="0"/>
          </a:p>
          <a:p>
            <a:r>
              <a:rPr lang="pl-PL" dirty="0" smtClean="0"/>
              <a:t>Ref</a:t>
            </a:r>
            <a:r>
              <a:rPr lang="pl-PL" dirty="0"/>
              <a:t>. Tu stoją krokodyle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orangutany</a:t>
            </a:r>
            <a:br>
              <a:rPr lang="pl-PL" dirty="0"/>
            </a:br>
            <a:r>
              <a:rPr lang="pl-PL" dirty="0"/>
              <a:t>Dwa malutkie </a:t>
            </a:r>
            <a:r>
              <a:rPr lang="pl-PL" dirty="0" smtClean="0"/>
              <a:t>węże</a:t>
            </a:r>
            <a:br>
              <a:rPr lang="pl-PL" dirty="0" smtClean="0"/>
            </a:br>
            <a:r>
              <a:rPr lang="pl-PL" dirty="0" smtClean="0"/>
              <a:t> </a:t>
            </a:r>
            <a:r>
              <a:rPr lang="pl-PL" dirty="0"/>
              <a:t>i królewski orzeł</a:t>
            </a:r>
            <a:br>
              <a:rPr lang="pl-PL" dirty="0"/>
            </a:br>
            <a:r>
              <a:rPr lang="pl-PL" dirty="0"/>
              <a:t>I kot, i mysz, i bardzo duży słoń.</a:t>
            </a:r>
            <a:br>
              <a:rPr lang="pl-PL" dirty="0"/>
            </a:br>
            <a:r>
              <a:rPr lang="pl-PL" dirty="0"/>
              <a:t>Dlaczego jaszcze nie ma dwóch nosorożców?</a:t>
            </a:r>
            <a:br>
              <a:rPr lang="pl-PL" dirty="0"/>
            </a:br>
            <a:r>
              <a:rPr lang="pl-PL" dirty="0"/>
              <a:t>BIS. La, la, la...............................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0140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268760"/>
            <a:ext cx="4100264" cy="4857403"/>
          </a:xfrm>
          <a:solidFill>
            <a:srgbClr val="FFFF66"/>
          </a:solidFill>
        </p:spPr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2</a:t>
            </a:r>
            <a:r>
              <a:rPr lang="pl-PL" dirty="0"/>
              <a:t>. Zwierzęta szybko do arki szły,</a:t>
            </a:r>
            <a:br>
              <a:rPr lang="pl-PL" dirty="0"/>
            </a:br>
            <a:r>
              <a:rPr lang="pl-PL" dirty="0"/>
              <a:t>Bo wielka, ciemna chmura była już na niebie</a:t>
            </a:r>
            <a:br>
              <a:rPr lang="pl-PL" dirty="0"/>
            </a:br>
            <a:r>
              <a:rPr lang="pl-PL" dirty="0"/>
              <a:t>I kropa po kropli zaczęła padać</a:t>
            </a:r>
            <a:br>
              <a:rPr lang="pl-PL" dirty="0"/>
            </a:br>
            <a:r>
              <a:rPr lang="pl-PL" dirty="0"/>
              <a:t>Lecz nie z winy zwierząt, więc ocalił </a:t>
            </a:r>
            <a:r>
              <a:rPr lang="pl-PL" dirty="0" smtClean="0"/>
              <a:t>je.</a:t>
            </a:r>
            <a:endParaRPr lang="pl-PL" dirty="0"/>
          </a:p>
          <a:p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4"/>
          </p:nvPr>
        </p:nvSpPr>
        <p:spPr>
          <a:xfrm>
            <a:off x="4499992" y="1268760"/>
            <a:ext cx="4186808" cy="4857403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 smtClean="0"/>
              <a:t> Ref</a:t>
            </a:r>
            <a:r>
              <a:rPr lang="pl-PL" dirty="0"/>
              <a:t>. Tu stoją </a:t>
            </a:r>
            <a:r>
              <a:rPr lang="pl-PL" dirty="0" smtClean="0"/>
              <a:t>krokodyle</a:t>
            </a:r>
            <a:br>
              <a:rPr lang="pl-PL" dirty="0" smtClean="0"/>
            </a:br>
            <a:r>
              <a:rPr lang="pl-PL" dirty="0" smtClean="0"/>
              <a:t>  </a:t>
            </a:r>
            <a:r>
              <a:rPr lang="pl-PL" dirty="0"/>
              <a:t>i orangutany</a:t>
            </a:r>
            <a:br>
              <a:rPr lang="pl-PL" dirty="0"/>
            </a:br>
            <a:r>
              <a:rPr lang="pl-PL" dirty="0" smtClean="0"/>
              <a:t> Dwa </a:t>
            </a:r>
            <a:r>
              <a:rPr lang="pl-PL" dirty="0"/>
              <a:t>malutkie węże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 i </a:t>
            </a:r>
            <a:r>
              <a:rPr lang="pl-PL" dirty="0"/>
              <a:t>królewski orzeł</a:t>
            </a:r>
            <a:br>
              <a:rPr lang="pl-PL" dirty="0"/>
            </a:br>
            <a:r>
              <a:rPr lang="pl-PL" dirty="0" smtClean="0"/>
              <a:t> I </a:t>
            </a:r>
            <a:r>
              <a:rPr lang="pl-PL" dirty="0"/>
              <a:t>kot, i mysz, i bardzo duży </a:t>
            </a:r>
            <a:r>
              <a:rPr lang="pl-PL" dirty="0" smtClean="0"/>
              <a:t>  słoń</a:t>
            </a:r>
            <a:r>
              <a:rPr lang="pl-PL" dirty="0"/>
              <a:t>.</a:t>
            </a:r>
            <a:br>
              <a:rPr lang="pl-PL" dirty="0"/>
            </a:br>
            <a:r>
              <a:rPr lang="pl-PL" dirty="0" smtClean="0"/>
              <a:t> Dlaczego </a:t>
            </a:r>
            <a:r>
              <a:rPr lang="pl-PL" dirty="0"/>
              <a:t>jaszcze nie ma </a:t>
            </a:r>
            <a:r>
              <a:rPr lang="pl-PL" dirty="0" smtClean="0"/>
              <a:t> dwóch </a:t>
            </a:r>
            <a:r>
              <a:rPr lang="pl-PL" dirty="0"/>
              <a:t>nosorożców?</a:t>
            </a:r>
            <a:br>
              <a:rPr lang="pl-PL" dirty="0"/>
            </a:br>
            <a:r>
              <a:rPr lang="pl-PL" dirty="0"/>
              <a:t>BIS. La, la, la...............................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174421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ymbol zastępczy zawartości 6" descr="Noe i jego arka - Oblicza Dialogu - pojednanie przez poznanie.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7848872" cy="518457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chemeClr val="tx1"/>
                </a:solidFill>
              </a:rPr>
              <a:t>Rysunek arki narysowany przez dzieci</a:t>
            </a:r>
            <a:endParaRPr lang="pl-P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95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Arka Noego i zwierzęta malowanka do wydruku dla dzieci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340768"/>
            <a:ext cx="4752528" cy="52565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66"/>
          </a:solidFill>
        </p:spPr>
        <p:txBody>
          <a:bodyPr>
            <a:normAutofit fontScale="90000"/>
          </a:bodyPr>
          <a:lstStyle/>
          <a:p>
            <a:pPr lvl="0"/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100" b="1" dirty="0" smtClean="0">
                <a:solidFill>
                  <a:schemeClr val="tx1"/>
                </a:solidFill>
              </a:rPr>
              <a:t>ZADANIE </a:t>
            </a:r>
            <a:r>
              <a:rPr lang="pl-PL" sz="3100" b="1" dirty="0">
                <a:solidFill>
                  <a:schemeClr val="tx1"/>
                </a:solidFill>
              </a:rPr>
              <a:t>DLA DZIECI: Narysuj arkę, a w niej </a:t>
            </a:r>
            <a:r>
              <a:rPr lang="pl-PL" sz="3100" b="1" dirty="0" smtClean="0">
                <a:solidFill>
                  <a:schemeClr val="tx1"/>
                </a:solidFill>
              </a:rPr>
              <a:t>zwierzęta lub wykonaj kartę pracy. </a:t>
            </a:r>
            <a:br>
              <a:rPr lang="pl-PL" sz="3100" b="1" dirty="0" smtClean="0">
                <a:solidFill>
                  <a:schemeClr val="tx1"/>
                </a:solidFill>
              </a:rPr>
            </a:br>
            <a:r>
              <a:rPr lang="pl-PL" sz="3100" b="1" dirty="0" smtClean="0">
                <a:solidFill>
                  <a:schemeClr val="tx1"/>
                </a:solidFill>
              </a:rPr>
              <a:t>Moja </a:t>
            </a:r>
            <a:r>
              <a:rPr lang="pl-PL" sz="3100" b="1" dirty="0">
                <a:solidFill>
                  <a:schemeClr val="tx1"/>
                </a:solidFill>
              </a:rPr>
              <a:t>podpowiedz: </a:t>
            </a:r>
            <a:r>
              <a:rPr lang="pl-PL" sz="3100" dirty="0">
                <a:solidFill>
                  <a:schemeClr val="tx1"/>
                </a:solidFill>
              </a:rPr>
              <a:t/>
            </a:r>
            <a:br>
              <a:rPr lang="pl-PL" sz="3100" dirty="0">
                <a:solidFill>
                  <a:schemeClr val="tx1"/>
                </a:solidFill>
              </a:rPr>
            </a:br>
            <a:endParaRPr lang="pl-PL" sz="3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20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755577" y="2132856"/>
            <a:ext cx="7524824" cy="3993307"/>
          </a:xfrm>
        </p:spPr>
        <p:txBody>
          <a:bodyPr/>
          <a:lstStyle/>
          <a:p>
            <a:endParaRPr lang="pl-PL" smtClean="0"/>
          </a:p>
          <a:p>
            <a:r>
              <a:rPr lang="pl-PL" smtClean="0"/>
              <a:t>Szczęść </a:t>
            </a:r>
            <a:r>
              <a:rPr lang="pl-PL" dirty="0" smtClean="0"/>
              <a:t>Boże. Witam Was bardzo  serdecznie na dzisiejszym spotkaniu.</a:t>
            </a:r>
            <a:br>
              <a:rPr lang="pl-PL" dirty="0" smtClean="0"/>
            </a:br>
            <a:r>
              <a:rPr lang="pl-PL" dirty="0" smtClean="0"/>
              <a:t>Zapraszam do obejrzenia prezentacji. Przeczytajcie razem z rodzicami.  </a:t>
            </a:r>
          </a:p>
          <a:p>
            <a:r>
              <a:rPr lang="pl-PL" dirty="0" smtClean="0"/>
              <a:t>Pamiętaj, narysowane prace wyślij do mnie. </a:t>
            </a:r>
          </a:p>
          <a:p>
            <a:r>
              <a:rPr lang="pl-PL" dirty="0" smtClean="0"/>
              <a:t>Pozdrawiam serdecznie Monika </a:t>
            </a:r>
            <a:r>
              <a:rPr lang="pl-PL" dirty="0"/>
              <a:t>Piwowarczyk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5520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53136"/>
          </a:xfrm>
          <a:solidFill>
            <a:srgbClr val="FFFF99"/>
          </a:solidFill>
        </p:spPr>
        <p:txBody>
          <a:bodyPr>
            <a:normAutofit/>
          </a:bodyPr>
          <a:lstStyle/>
          <a:p>
            <a:pPr lvl="0"/>
            <a:r>
              <a:rPr lang="pl-PL" sz="2800" b="1" dirty="0" smtClean="0"/>
              <a:t>WPROWADZENIE</a:t>
            </a:r>
            <a:r>
              <a:rPr lang="pl-PL" sz="2800" b="1" dirty="0"/>
              <a:t>:</a:t>
            </a:r>
            <a:r>
              <a:rPr lang="pl-PL" sz="2800" dirty="0"/>
              <a:t> Wymieńcie imiona w waszej rodzinie. A może znacie jakieś nietypowe imiona. </a:t>
            </a:r>
            <a:br>
              <a:rPr lang="pl-PL" sz="2800" dirty="0"/>
            </a:br>
            <a:r>
              <a:rPr lang="pl-PL" sz="2800" dirty="0"/>
              <a:t>Ja znam, np. </a:t>
            </a:r>
            <a:r>
              <a:rPr lang="pl-PL" sz="2800" dirty="0" smtClean="0"/>
              <a:t>Leo, Mia. </a:t>
            </a:r>
            <a:br>
              <a:rPr lang="pl-PL" sz="2800" dirty="0" smtClean="0"/>
            </a:br>
            <a:r>
              <a:rPr lang="pl-PL" sz="2800" dirty="0" smtClean="0"/>
              <a:t>Dzisiaj </a:t>
            </a:r>
            <a:r>
              <a:rPr lang="pl-PL" sz="2800" dirty="0"/>
              <a:t>opowiem Wam o człowieku o </a:t>
            </a:r>
            <a:r>
              <a:rPr lang="pl-PL" sz="2800" dirty="0" smtClean="0"/>
              <a:t>człowieku </a:t>
            </a:r>
            <a:br>
              <a:rPr lang="pl-PL" sz="2800" dirty="0" smtClean="0"/>
            </a:br>
            <a:r>
              <a:rPr lang="pl-PL" sz="2800" dirty="0" smtClean="0"/>
              <a:t>o nietypowym </a:t>
            </a:r>
            <a:r>
              <a:rPr lang="pl-PL" sz="2800" dirty="0"/>
              <a:t>imieniu. </a:t>
            </a:r>
            <a:endParaRPr lang="pl-PL" sz="2800" dirty="0" smtClean="0"/>
          </a:p>
          <a:p>
            <a:pPr lvl="0"/>
            <a:r>
              <a:rPr lang="pl-PL" sz="2800" dirty="0" smtClean="0"/>
              <a:t>Posłuchajcie</a:t>
            </a:r>
            <a:r>
              <a:rPr lang="pl-PL" sz="2800" dirty="0"/>
              <a:t>. </a:t>
            </a:r>
            <a:br>
              <a:rPr lang="pl-PL" sz="2800" dirty="0"/>
            </a:br>
            <a:r>
              <a:rPr lang="pl-PL" sz="2800" dirty="0"/>
              <a:t>Dawno, </a:t>
            </a:r>
            <a:r>
              <a:rPr lang="pl-PL" sz="2800" dirty="0" smtClean="0"/>
              <a:t>dawno </a:t>
            </a:r>
            <a:r>
              <a:rPr lang="pl-PL" sz="2800" dirty="0"/>
              <a:t>temu żył człowiek, który miał na imię NOE</a:t>
            </a:r>
            <a:r>
              <a:rPr lang="pl-PL" dirty="0"/>
              <a:t>.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7931224" cy="1002440"/>
          </a:xfrm>
        </p:spPr>
        <p:txBody>
          <a:bodyPr>
            <a:noAutofit/>
          </a:bodyPr>
          <a:lstStyle/>
          <a:p>
            <a:pPr lvl="0"/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200" b="1" dirty="0" smtClean="0">
                <a:solidFill>
                  <a:schemeClr val="tx1"/>
                </a:solidFill>
              </a:rPr>
              <a:t>MODLITWA: W imię Ojca, i Syna, i Ducha św.  </a:t>
            </a:r>
            <a:br>
              <a:rPr lang="pl-PL" sz="3200" b="1" dirty="0" smtClean="0">
                <a:solidFill>
                  <a:schemeClr val="tx1"/>
                </a:solidFill>
              </a:rPr>
            </a:br>
            <a:r>
              <a:rPr lang="pl-PL" sz="3200" b="1" dirty="0" smtClean="0">
                <a:solidFill>
                  <a:schemeClr val="tx1"/>
                </a:solidFill>
              </a:rPr>
              <a:t/>
            </a:r>
            <a:br>
              <a:rPr lang="pl-PL" sz="3200" b="1" dirty="0" smtClean="0">
                <a:solidFill>
                  <a:schemeClr val="tx1"/>
                </a:solidFill>
              </a:rPr>
            </a:br>
            <a:endParaRPr lang="pl-PL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57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988840"/>
            <a:ext cx="7776863" cy="4752528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pl-PL" sz="2800" dirty="0" smtClean="0"/>
              <a:t>Noe </a:t>
            </a:r>
            <a:r>
              <a:rPr lang="pl-PL" sz="2800" dirty="0"/>
              <a:t>bardzo kochał Pana Boga, służył </a:t>
            </a:r>
            <a:r>
              <a:rPr lang="pl-PL" sz="2800" dirty="0" smtClean="0"/>
              <a:t>Mu</a:t>
            </a:r>
            <a:br>
              <a:rPr lang="pl-PL" sz="2800" dirty="0" smtClean="0"/>
            </a:br>
            <a:r>
              <a:rPr lang="pl-PL" sz="2800" dirty="0" smtClean="0"/>
              <a:t> </a:t>
            </a:r>
            <a:r>
              <a:rPr lang="pl-PL" sz="2800" dirty="0"/>
              <a:t>i zawsze pamiętał, że ma być dobry. Pan Bóg patrzył na Noego </a:t>
            </a:r>
            <a:r>
              <a:rPr lang="pl-PL" sz="2800" dirty="0" smtClean="0"/>
              <a:t>z </a:t>
            </a:r>
            <a:r>
              <a:rPr lang="pl-PL" sz="2800" dirty="0"/>
              <a:t>wielką radością. Jemu też nakazał budowę dużej arki, która miała być ocaleniem dla Noego i jego rodziny, dla licznych zwierząt i ptactwa, miała też pomieścić zapasy żywności i paszy dla zwierząt. Powiedział Bóg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do </a:t>
            </a:r>
            <a:r>
              <a:rPr lang="pl-PL" sz="2800" dirty="0"/>
              <a:t>Noego: "Sprowadzę na ziemię potop, aby zniszczył wszystko, co żyje pod niebem. Ciebie jednak ocalę</a:t>
            </a:r>
            <a:r>
              <a:rPr lang="pl-PL" sz="2800" dirty="0" smtClean="0"/>
              <a:t>, </a:t>
            </a:r>
            <a:r>
              <a:rPr lang="pl-PL" sz="2800" dirty="0"/>
              <a:t>bo jesteś dobry."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>
                <a:solidFill>
                  <a:schemeClr val="tx1"/>
                </a:solidFill>
              </a:rPr>
              <a:t>ROZWINIĘCIE: Fragment Pisma Świętego rozdział 6, 9; 11-22 </a:t>
            </a:r>
            <a:r>
              <a:rPr lang="pl-PL" dirty="0" smtClean="0">
                <a:solidFill>
                  <a:schemeClr val="tx1"/>
                </a:solidFill>
              </a:rPr>
              <a:t/>
            </a:r>
            <a:br>
              <a:rPr lang="pl-PL" dirty="0" smtClean="0">
                <a:solidFill>
                  <a:schemeClr val="tx1"/>
                </a:solidFill>
              </a:rPr>
            </a:b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39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Noe buduje arkę</a:t>
            </a:r>
            <a:endParaRPr lang="pl-PL" dirty="0"/>
          </a:p>
        </p:txBody>
      </p:sp>
      <p:pic>
        <p:nvPicPr>
          <p:cNvPr id="4" name="Symbol zastępczy zawartości 3" descr="Arka Noego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8" y="1124744"/>
            <a:ext cx="4176464" cy="525658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sp>
        <p:nvSpPr>
          <p:cNvPr id="5" name="Symbol zastępczy zawartości 4"/>
          <p:cNvSpPr>
            <a:spLocks noGrp="1"/>
          </p:cNvSpPr>
          <p:nvPr>
            <p:ph sz="quarter" idx="14"/>
          </p:nvPr>
        </p:nvSpPr>
        <p:spPr>
          <a:xfrm>
            <a:off x="4716016" y="1268760"/>
            <a:ext cx="4176464" cy="5400600"/>
          </a:xfrm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r>
              <a:rPr lang="pl-PL" dirty="0"/>
              <a:t>Noe rozpoczął budowę ogromnej arki. Budował ją w taki sposób, jaki wskazał mu Pan Bóg. "Do budowy </a:t>
            </a:r>
            <a:br>
              <a:rPr lang="pl-PL" dirty="0"/>
            </a:br>
            <a:r>
              <a:rPr lang="pl-PL" dirty="0"/>
              <a:t>arki użyj drzewa żywicznego, uczyń w arce przegrody i powlecz ją smołą zewnątrz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wewnątrz. Długość arki ma wynosić trzysta łokci, a jej wysokość i szerokość trzydzieści. Zrób wejście do arki w bocznej ścianie, tędy wprowadzisz swoją rodzinę i zwierzęta”. Noe posłusznie wypełnił wolę Pana Boga.</a:t>
            </a:r>
          </a:p>
          <a:p>
            <a:r>
              <a:rPr lang="pl-PL" dirty="0"/>
              <a:t>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5335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124744"/>
            <a:ext cx="4103311" cy="5472608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pl-PL" dirty="0"/>
              <a:t>Kiedy arka była już gotowa Noe zaczął wprowadzać na nią zwierzęta po parze  z każdego rodzaju. Szły na dwóch łapach, na czterech, małe i duże. Wraz ze zwierzętami wchodziła na arkę rodzina Noego</a:t>
            </a:r>
            <a:r>
              <a:rPr lang="pl-PL" dirty="0" smtClean="0"/>
              <a:t>.</a:t>
            </a:r>
            <a:br>
              <a:rPr lang="pl-PL" dirty="0" smtClean="0"/>
            </a:br>
            <a:r>
              <a:rPr lang="pl-PL" dirty="0" smtClean="0"/>
              <a:t> </a:t>
            </a:r>
            <a:r>
              <a:rPr lang="pl-PL" dirty="0"/>
              <a:t>Arka była ogromna, więc wszystkich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pomieściła</a:t>
            </a:r>
            <a:r>
              <a:rPr lang="pl-PL" dirty="0"/>
              <a:t>.</a:t>
            </a:r>
          </a:p>
          <a:p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 descr="Arka Noego - Książka religijna - Ceny i opinie - Ceneo.p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647" y="1412776"/>
            <a:ext cx="4364532" cy="504056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723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Arka Noeg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80728"/>
            <a:ext cx="8136904" cy="561662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56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484784"/>
            <a:ext cx="7992887" cy="4896544"/>
          </a:xfrm>
          <a:solidFill>
            <a:srgbClr val="FFFF99"/>
          </a:solidFill>
        </p:spPr>
        <p:txBody>
          <a:bodyPr/>
          <a:lstStyle/>
          <a:p>
            <a:endParaRPr lang="pl-PL" sz="3200" dirty="0" smtClean="0"/>
          </a:p>
          <a:p>
            <a:r>
              <a:rPr lang="pl-PL" sz="3200" dirty="0" smtClean="0"/>
              <a:t>Gdy </a:t>
            </a:r>
            <a:r>
              <a:rPr lang="pl-PL" sz="3200" dirty="0"/>
              <a:t>wszyscy już znajdowali się na arce, Bóg zamknął za nimi drzwi i spuścił na ziemię wody potopu. </a:t>
            </a:r>
            <a:r>
              <a:rPr lang="pl-PL" sz="3200" dirty="0" smtClean="0"/>
              <a:t>Arka </a:t>
            </a:r>
            <a:r>
              <a:rPr lang="pl-PL" sz="3200" dirty="0"/>
              <a:t>unosiła się ponad ziemią razem z wodą coraz wyżej. Wody zakryły nawet wysokie góry. </a:t>
            </a:r>
            <a:r>
              <a:rPr lang="pl-PL" sz="3200" dirty="0" smtClean="0"/>
              <a:t>Wyginęli </a:t>
            </a:r>
            <a:r>
              <a:rPr lang="pl-PL" sz="3200" dirty="0"/>
              <a:t>wszyscy ludzie oraz istoty żyjące na ziemi.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556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ARKA NOEGO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9592" y="1844824"/>
            <a:ext cx="7272808" cy="47525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solidFill>
                  <a:prstClr val="black"/>
                </a:solidFill>
              </a:rPr>
              <a:t>Potop trwał wiele długich dni, a arka pływała po wodach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92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ształt fali">
  <a:themeElements>
    <a:clrScheme name="Kształt fal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Kształt fal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ształt fal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34</TotalTime>
  <Words>321</Words>
  <Application>Microsoft Office PowerPoint</Application>
  <PresentationFormat>Pokaz na ekranie (4:3)</PresentationFormat>
  <Paragraphs>42</Paragraphs>
  <Slides>18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Kształt fali</vt:lpstr>
      <vt:lpstr>Katecheza 12 </vt:lpstr>
      <vt:lpstr>Prezentacja programu PowerPoint</vt:lpstr>
      <vt:lpstr>  MODLITWA: W imię Ojca, i Syna, i Ducha św.    </vt:lpstr>
      <vt:lpstr> ROZWINIĘCIE: Fragment Pisma Świętego rozdział 6, 9; 11-22  </vt:lpstr>
      <vt:lpstr>Noe buduje arkę</vt:lpstr>
      <vt:lpstr>Prezentacja programu PowerPoint</vt:lpstr>
      <vt:lpstr>Prezentacja programu PowerPoint</vt:lpstr>
      <vt:lpstr>Prezentacja programu PowerPoint</vt:lpstr>
      <vt:lpstr>Potop trwał wiele długich dni, a arka pływała po wodach</vt:lpstr>
      <vt:lpstr>Prezentacja programu PowerPoint</vt:lpstr>
      <vt:lpstr>Prezentacja programu PowerPoint</vt:lpstr>
      <vt:lpstr>Prezentacja programu PowerPoint</vt:lpstr>
      <vt:lpstr>  Po opuszczeniu arki wszyscy byli szczęśliwi  i radośni. Wiedzieli, że już nigdy Pan Bóg nie ześle na ziemię potopu.  </vt:lpstr>
      <vt:lpstr>ZAKOŃCZENIE:</vt:lpstr>
      <vt:lpstr>  A teraz zaśpiewaj: https://www.youtube.com/watch?v=QnzaaIFHNe8 </vt:lpstr>
      <vt:lpstr>Prezentacja programu PowerPoint</vt:lpstr>
      <vt:lpstr>Rysunek arki narysowany przez dzieci</vt:lpstr>
      <vt:lpstr> ZADANIE DLA DZIECI: Narysuj arkę, a w niej zwierzęta lub wykonaj kartę pracy.  Moja podpowiedz: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Katecheza 12</dc:title>
  <dc:creator>User</dc:creator>
  <cp:lastModifiedBy>User</cp:lastModifiedBy>
  <cp:revision>5</cp:revision>
  <dcterms:created xsi:type="dcterms:W3CDTF">2020-05-04T19:30:22Z</dcterms:created>
  <dcterms:modified xsi:type="dcterms:W3CDTF">2020-05-05T05:57:30Z</dcterms:modified>
</cp:coreProperties>
</file>