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7" r:id="rId4"/>
    <p:sldId id="258" r:id="rId5"/>
    <p:sldId id="275" r:id="rId6"/>
    <p:sldId id="276" r:id="rId7"/>
    <p:sldId id="274" r:id="rId8"/>
    <p:sldId id="261" r:id="rId9"/>
    <p:sldId id="262" r:id="rId10"/>
    <p:sldId id="266" r:id="rId11"/>
    <p:sldId id="269" r:id="rId12"/>
    <p:sldId id="272" r:id="rId13"/>
    <p:sldId id="271" r:id="rId14"/>
    <p:sldId id="270" r:id="rId15"/>
    <p:sldId id="264" r:id="rId16"/>
    <p:sldId id="263" r:id="rId17"/>
    <p:sldId id="278" r:id="rId18"/>
    <p:sldId id="265" r:id="rId19"/>
    <p:sldId id="267" r:id="rId20"/>
    <p:sldId id="26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C55-ABA4-42A5-B492-9422232A3422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83BA4-E12B-4CC3-A49A-C0D90C4C793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C55-ABA4-42A5-B492-9422232A3422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3BA4-E12B-4CC3-A49A-C0D90C4C793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C55-ABA4-42A5-B492-9422232A3422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3BA4-E12B-4CC3-A49A-C0D90C4C793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C55-ABA4-42A5-B492-9422232A3422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3BA4-E12B-4CC3-A49A-C0D90C4C793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C55-ABA4-42A5-B492-9422232A3422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3BA4-E12B-4CC3-A49A-C0D90C4C793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C55-ABA4-42A5-B492-9422232A3422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3BA4-E12B-4CC3-A49A-C0D90C4C793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C55-ABA4-42A5-B492-9422232A3422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3BA4-E12B-4CC3-A49A-C0D90C4C793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C55-ABA4-42A5-B492-9422232A3422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3BA4-E12B-4CC3-A49A-C0D90C4C793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C55-ABA4-42A5-B492-9422232A3422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3BA4-E12B-4CC3-A49A-C0D90C4C793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C55-ABA4-42A5-B492-9422232A3422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3BA4-E12B-4CC3-A49A-C0D90C4C793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3C55-ABA4-42A5-B492-9422232A3422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3BA4-E12B-4CC3-A49A-C0D90C4C793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8973C55-ABA4-42A5-B492-9422232A3422}" type="datetimeFigureOut">
              <a:rPr lang="en-GB" smtClean="0"/>
              <a:t>12/05/2020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DB83BA4-E12B-4CC3-A49A-C0D90C4C793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4509120"/>
            <a:ext cx="8280920" cy="1470025"/>
          </a:xfrm>
        </p:spPr>
        <p:txBody>
          <a:bodyPr/>
          <a:lstStyle/>
          <a:p>
            <a:r>
              <a:rPr lang="pl-PL" dirty="0" smtClean="0"/>
              <a:t>Jak powstaje rysunek techniczny?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31540" y="692696"/>
            <a:ext cx="8280920" cy="1752600"/>
          </a:xfrm>
        </p:spPr>
        <p:txBody>
          <a:bodyPr>
            <a:normAutofit/>
          </a:bodyPr>
          <a:lstStyle/>
          <a:p>
            <a:r>
              <a:rPr lang="pl-PL" sz="5400" dirty="0" smtClean="0"/>
              <a:t>RYSUNEK TECHNICZNY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101320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449314" cy="160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3200" dirty="0"/>
              <a:t>Narzędzia kreślarskie i pomiarowe stosowane </a:t>
            </a:r>
            <a:r>
              <a:rPr lang="pl-PL" sz="3200" dirty="0" smtClean="0"/>
              <a:t>w </a:t>
            </a:r>
            <a:r>
              <a:rPr lang="pl-PL" sz="3200" dirty="0"/>
              <a:t>rysunku technicznym</a:t>
            </a:r>
            <a:endParaRPr lang="en-GB" sz="3200" dirty="0"/>
          </a:p>
        </p:txBody>
      </p:sp>
      <p:sp>
        <p:nvSpPr>
          <p:cNvPr id="3" name="Prostokąt 2"/>
          <p:cNvSpPr/>
          <p:nvPr/>
        </p:nvSpPr>
        <p:spPr>
          <a:xfrm>
            <a:off x="379837" y="1772816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przykładnica</a:t>
            </a:r>
            <a:r>
              <a:rPr lang="pl-PL" dirty="0" smtClean="0"/>
              <a:t> – </a:t>
            </a:r>
            <a:r>
              <a:rPr lang="pl-PL" dirty="0" smtClean="0"/>
              <a:t>przyrząd kreślarski w </a:t>
            </a:r>
            <a:r>
              <a:rPr lang="pl-PL" dirty="0" smtClean="0"/>
              <a:t>postaci długiego liniału ze stałą lub ruchomą poprzeczką (poprzeczną listwą) na jednym końcu. Wykorzystując krawędź rysownicy jako prowadnicę, czyli przesuwając wzdłuż krawędzi rysownicy poprzeczkę przykładnicy, można rysować linie równoległe</a:t>
            </a:r>
            <a:endParaRPr lang="en-GB" dirty="0"/>
          </a:p>
        </p:txBody>
      </p:sp>
      <p:pic>
        <p:nvPicPr>
          <p:cNvPr id="7170" name="Picture 2" descr="Przykład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02" y="2204864"/>
            <a:ext cx="43821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95536" y="4983947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przykładnica </a:t>
            </a:r>
            <a:r>
              <a:rPr lang="pl-PL" dirty="0"/>
              <a:t>–służy do kreślenia linii prostych poziomych i do opierania trójkątów przy kreśleniu linii ukośnych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245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7975" y="0"/>
            <a:ext cx="8378825" cy="13795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3200" dirty="0"/>
              <a:t>Narzędzia kreślarskie i pomiarowe stosowane </a:t>
            </a:r>
            <a:r>
              <a:rPr lang="pl-PL" sz="3200" dirty="0" smtClean="0"/>
              <a:t>w </a:t>
            </a:r>
            <a:r>
              <a:rPr lang="pl-PL" sz="3200" dirty="0"/>
              <a:t>rysunku technicznym</a:t>
            </a:r>
            <a:endParaRPr lang="en-GB" sz="3200" dirty="0"/>
          </a:p>
        </p:txBody>
      </p:sp>
      <p:sp>
        <p:nvSpPr>
          <p:cNvPr id="3" name="Prostokąt 2"/>
          <p:cNvSpPr/>
          <p:nvPr/>
        </p:nvSpPr>
        <p:spPr>
          <a:xfrm>
            <a:off x="323528" y="20608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 </a:t>
            </a:r>
            <a:r>
              <a:rPr lang="pl-PL" b="1" dirty="0" smtClean="0"/>
              <a:t>ekierka</a:t>
            </a:r>
            <a:r>
              <a:rPr lang="pl-PL" dirty="0" smtClean="0"/>
              <a:t> (właściwie trójkąt rysunkowy) - prosty przyrząd kreślarski o kształcie trójkąta prostokątnego. Używana do kreślenia prostych prostopadłych i równoległych.</a:t>
            </a:r>
            <a:endParaRPr lang="en-GB" dirty="0"/>
          </a:p>
        </p:txBody>
      </p:sp>
      <p:pic>
        <p:nvPicPr>
          <p:cNvPr id="10242" name="Picture 2" descr="Ekier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18178"/>
            <a:ext cx="3314651" cy="18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YSUNEK TECHNICZNY - PRZYBORY KREŚLARS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RYSUNEK TECHNICZNY - PRZYBORY KREŚLARSKI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RYSUNEK TECHNICZNY - PRZYBORY KREŚLARSKI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RYSUNEK TECHNICZNY - PRZYBORY KREŚLARSKI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RYSUNEK TECHNICZNY - PRZYBORY KREŚLARSKI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2" descr="RYSUNEK TECHNICZNY - PRZYBORY KREŚLARSKI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4" descr="RYSUNEK TECHNICZNY - PRZYBORY KREŚLARSKI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6" descr="RYSUNEK TECHNICZNY - PRZYBORY KREŚLARSKI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8" descr="Wykreśl za pomocą trójkątów kreślarskich kąty o miarach 105 stopni ...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0" descr="Wykreśl za pomocą trójkątów kreślarskich kąty o miarach 105 stopni ...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94" name="Picture 22" descr="Wykreśl za pomocą trójkątów kreślarskich kąty o miarach 105 stopn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2902854" cy="21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/>
        </p:nvSpPr>
        <p:spPr>
          <a:xfrm>
            <a:off x="307975" y="4000049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trójkąty kreślarskie </a:t>
            </a:r>
            <a:r>
              <a:rPr lang="pl-PL" dirty="0"/>
              <a:t>–stosuje się do kreślenia linii pionowych i ukośnych; są dwa rodzaje trójkątów: jeden o kątach 45°, 45°i 90°; drugi –30°, 60°i 90°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126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3200" dirty="0"/>
              <a:t>Narzędzia kreślarskie i pomiarowe stosowane </a:t>
            </a:r>
            <a:r>
              <a:rPr lang="pl-PL" sz="3200" dirty="0" smtClean="0"/>
              <a:t>w </a:t>
            </a:r>
            <a:r>
              <a:rPr lang="pl-PL" sz="3200" dirty="0"/>
              <a:t>rysunku technicznym</a:t>
            </a:r>
            <a:endParaRPr lang="en-GB" sz="3200" dirty="0"/>
          </a:p>
        </p:txBody>
      </p:sp>
      <p:pic>
        <p:nvPicPr>
          <p:cNvPr id="13314" name="Picture 2" descr="Przymiar liniowy (linijk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36" y="1628800"/>
            <a:ext cx="382801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07975" y="46662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 </a:t>
            </a:r>
            <a:r>
              <a:rPr lang="pl-PL" b="1" dirty="0" smtClean="0"/>
              <a:t>temperówka</a:t>
            </a:r>
            <a:r>
              <a:rPr lang="pl-PL" dirty="0" smtClean="0"/>
              <a:t> – niewielki przyrząd służący do temperowania (ostrzenia) przyrządów kreślarskich, np. ołówków, kredek</a:t>
            </a:r>
            <a:endParaRPr lang="en-GB" dirty="0"/>
          </a:p>
        </p:txBody>
      </p:sp>
      <p:sp>
        <p:nvSpPr>
          <p:cNvPr id="5" name="AutoShape 4" descr="Temperówka podwójna GRAND metalowa - biurozakupy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Temperówka podwójna GRAND metalowa - biurozakupy.p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20" name="Picture 8" descr="Temperówka podwójna GRAND metalowa - biurozakupy.p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42884"/>
            <a:ext cx="2148696" cy="214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26168" y="23631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/>
              <a:t>linijka</a:t>
            </a:r>
            <a:r>
              <a:rPr lang="pl-PL" dirty="0"/>
              <a:t> (liniał z podziałką, przymiar rysunkowy) –stosowana do odmierzania odcinków lub odczytywania wymiarów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362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3200" dirty="0"/>
              <a:t>Narzędzia kreślarskie i pomiarowe stosowane </a:t>
            </a:r>
            <a:r>
              <a:rPr lang="pl-PL" sz="3200" dirty="0" smtClean="0"/>
              <a:t>w </a:t>
            </a:r>
            <a:r>
              <a:rPr lang="pl-PL" sz="3200" dirty="0"/>
              <a:t>rysunku technicznym</a:t>
            </a:r>
            <a:endParaRPr lang="en-GB" sz="3200" dirty="0"/>
          </a:p>
        </p:txBody>
      </p:sp>
      <p:pic>
        <p:nvPicPr>
          <p:cNvPr id="12290" name="Picture 2" descr="Kątomie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54" y="2380238"/>
            <a:ext cx="36766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611560" y="2380238"/>
            <a:ext cx="3383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/>
              <a:t>kątomierz</a:t>
            </a:r>
            <a:r>
              <a:rPr lang="en-GB" b="1" dirty="0"/>
              <a:t> </a:t>
            </a:r>
            <a:r>
              <a:rPr lang="en-GB" dirty="0"/>
              <a:t>–do </a:t>
            </a:r>
            <a:r>
              <a:rPr lang="en-GB" dirty="0" err="1"/>
              <a:t>wyznaczania</a:t>
            </a:r>
            <a:r>
              <a:rPr lang="en-GB" dirty="0"/>
              <a:t> </a:t>
            </a:r>
            <a:r>
              <a:rPr lang="en-GB" dirty="0" err="1"/>
              <a:t>kątów</a:t>
            </a:r>
            <a:endParaRPr lang="en-GB" dirty="0"/>
          </a:p>
        </p:txBody>
      </p:sp>
      <p:pic>
        <p:nvPicPr>
          <p:cNvPr id="4098" name="Picture 2" descr="KĄTOMIERZ GR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3383042" cy="338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20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3200" dirty="0"/>
              <a:t>Narzędzia kreślarskie i pomiarowe stosowane </a:t>
            </a:r>
            <a:r>
              <a:rPr lang="pl-PL" sz="3200" dirty="0" smtClean="0"/>
              <a:t>w </a:t>
            </a:r>
            <a:r>
              <a:rPr lang="pl-PL" sz="3200" dirty="0"/>
              <a:t>rysunku technicznym</a:t>
            </a:r>
            <a:endParaRPr lang="en-GB" sz="3200" dirty="0"/>
          </a:p>
        </p:txBody>
      </p:sp>
      <p:pic>
        <p:nvPicPr>
          <p:cNvPr id="11266" name="Picture 2" descr="Krzy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4707064" cy="339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67544" y="22768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/>
              <a:t>krzywiki </a:t>
            </a:r>
            <a:r>
              <a:rPr lang="pl-PL" dirty="0"/>
              <a:t>-służą do rysowania linii krzywych, których nie można wykreślić cyrklem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232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3200" dirty="0"/>
              <a:t>Narzędzia kreślarskie i pomiarowe stosowane </a:t>
            </a:r>
            <a:r>
              <a:rPr lang="pl-PL" sz="3200" dirty="0" smtClean="0"/>
              <a:t>w </a:t>
            </a:r>
            <a:r>
              <a:rPr lang="pl-PL" sz="3200" dirty="0"/>
              <a:t>rysunku technicznym</a:t>
            </a:r>
            <a:endParaRPr lang="en-GB" sz="3200" dirty="0"/>
          </a:p>
        </p:txBody>
      </p:sp>
      <p:pic>
        <p:nvPicPr>
          <p:cNvPr id="5122" name="Picture 2" descr="Cyrkiel uniwersal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528" y="1484784"/>
            <a:ext cx="2405211" cy="49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683568" y="22165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/>
              <a:t>cyrkle </a:t>
            </a:r>
            <a:r>
              <a:rPr lang="pl-PL" dirty="0"/>
              <a:t>–stosowane są do wykreślania okręgów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łuków, do odmierzania odcinków; </a:t>
            </a:r>
            <a:r>
              <a:rPr lang="pl-PL" dirty="0"/>
              <a:t>są różne odmiany cyrkli jak: uniwersalny, zerownik, podziałowy.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099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3200" dirty="0"/>
              <a:t>Narzędzia kreślarskie i pomiarowe stosowane </a:t>
            </a:r>
            <a:r>
              <a:rPr lang="pl-PL" sz="3200" dirty="0" smtClean="0"/>
              <a:t>w </a:t>
            </a:r>
            <a:r>
              <a:rPr lang="pl-PL" sz="3200" dirty="0"/>
              <a:t>rysunku technicznym</a:t>
            </a:r>
            <a:endParaRPr lang="en-GB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39552" y="155679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Przybornik kreślarski</a:t>
            </a:r>
            <a:r>
              <a:rPr lang="pl-PL" dirty="0"/>
              <a:t> zawiera zwykle: cyrkiel uniwersalny i przenośnik, zerownik, grafion, przedłużacz. Większe przyborniki zawierają ponadto drugi mniejszy komplet i cyrkle specjalne </a:t>
            </a:r>
          </a:p>
          <a:p>
            <a:endParaRPr lang="en-GB" dirty="0"/>
          </a:p>
        </p:txBody>
      </p:sp>
      <p:pic>
        <p:nvPicPr>
          <p:cNvPr id="2050" name="Picture 2" descr="Przybornik kreślar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63" y="2742166"/>
            <a:ext cx="6502881" cy="369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78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3200" dirty="0"/>
              <a:t>Narzędzia kreślarskie i pomiarowe stosowane </a:t>
            </a:r>
            <a:r>
              <a:rPr lang="pl-PL" sz="3200" dirty="0" smtClean="0"/>
              <a:t>w </a:t>
            </a:r>
            <a:r>
              <a:rPr lang="pl-PL" sz="3200" dirty="0"/>
              <a:t>rysunku technicznym</a:t>
            </a:r>
            <a:endParaRPr lang="en-GB" sz="3200" dirty="0"/>
          </a:p>
        </p:txBody>
      </p:sp>
      <p:sp>
        <p:nvSpPr>
          <p:cNvPr id="3" name="AutoShape 2" descr="Pisaki kreślarskie Rystor rapitografy Professional - WEK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Pisaki kreślarskie Rystor rapitografy Professional - WEK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Pisaki kreślarskie Rystor rapitografy Professional - WEKT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0" name="Picture 10" descr="Pisaki kreślarskie rapitografy komplet7szt+1 - 7011638894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779742" y="2459504"/>
            <a:ext cx="3000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/>
              <a:t>rapitografy</a:t>
            </a:r>
            <a:r>
              <a:rPr lang="pl-PL" b="1" dirty="0"/>
              <a:t> </a:t>
            </a:r>
            <a:r>
              <a:rPr lang="pl-PL" dirty="0"/>
              <a:t>–służą do kreślenia tuszem i do opisywania rysunków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1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3200" dirty="0"/>
              <a:t>Narzędzia kreślarskie i pomiarowe stosowane </a:t>
            </a:r>
            <a:r>
              <a:rPr lang="pl-PL" sz="3200" dirty="0" smtClean="0"/>
              <a:t>w </a:t>
            </a:r>
            <a:r>
              <a:rPr lang="pl-PL" sz="3200" dirty="0"/>
              <a:t>rysunku technicznym</a:t>
            </a:r>
            <a:endParaRPr lang="en-GB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547664" y="2085078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grafion</a:t>
            </a:r>
            <a:r>
              <a:rPr lang="pl-PL" dirty="0" smtClean="0"/>
              <a:t> - przyrząd kreślarski używany do kreślenia tuszem na papierze lub na kalce linii prostych i krzywych</a:t>
            </a:r>
            <a:endParaRPr lang="en-GB" dirty="0"/>
          </a:p>
        </p:txBody>
      </p:sp>
      <p:pic>
        <p:nvPicPr>
          <p:cNvPr id="6146" name="Picture 2" descr="graf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133701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76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3200" dirty="0"/>
              <a:t>Narzędzia kreślarskie i pomiarowe stosowane </a:t>
            </a:r>
            <a:r>
              <a:rPr lang="pl-PL" sz="3200" dirty="0" smtClean="0"/>
              <a:t>w </a:t>
            </a:r>
            <a:r>
              <a:rPr lang="pl-PL" sz="3200" dirty="0"/>
              <a:t>rysunku technicznym</a:t>
            </a:r>
            <a:endParaRPr lang="en-GB" sz="3200" dirty="0"/>
          </a:p>
        </p:txBody>
      </p:sp>
      <p:sp>
        <p:nvSpPr>
          <p:cNvPr id="3" name="Prostokąt 2"/>
          <p:cNvSpPr/>
          <p:nvPr/>
        </p:nvSpPr>
        <p:spPr>
          <a:xfrm>
            <a:off x="251520" y="25649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 </a:t>
            </a:r>
            <a:r>
              <a:rPr lang="pl-PL" b="1" dirty="0" err="1" smtClean="0"/>
              <a:t>kółkownik</a:t>
            </a:r>
            <a:r>
              <a:rPr lang="pl-PL" dirty="0" smtClean="0"/>
              <a:t> - przyrząd kreślarski, wzornik służący do rysowania okręgów. Posiada szereg wyciętych kół o różnych rozmiarach, podpisanych wartościami ich średnic, wyrażonymi w milimetrach.</a:t>
            </a:r>
            <a:endParaRPr lang="en-GB" dirty="0"/>
          </a:p>
        </p:txBody>
      </p:sp>
      <p:pic>
        <p:nvPicPr>
          <p:cNvPr id="8194" name="Picture 2" descr="Kółkow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2484784" cy="44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589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0776" y="0"/>
            <a:ext cx="8229600" cy="1195536"/>
          </a:xfrm>
        </p:spPr>
        <p:txBody>
          <a:bodyPr/>
          <a:lstStyle/>
          <a:p>
            <a:r>
              <a:rPr lang="en-GB" dirty="0"/>
              <a:t>Co to jest </a:t>
            </a:r>
            <a:r>
              <a:rPr lang="en-GB" dirty="0" err="1"/>
              <a:t>rysunek</a:t>
            </a:r>
            <a:r>
              <a:rPr lang="en-GB" dirty="0"/>
              <a:t> </a:t>
            </a:r>
            <a:r>
              <a:rPr lang="pl-PL" dirty="0" smtClean="0"/>
              <a:t>?</a:t>
            </a:r>
            <a:endParaRPr lang="en-GB" dirty="0"/>
          </a:p>
        </p:txBody>
      </p:sp>
      <p:sp>
        <p:nvSpPr>
          <p:cNvPr id="3" name="Prostokąt 2"/>
          <p:cNvSpPr/>
          <p:nvPr/>
        </p:nvSpPr>
        <p:spPr>
          <a:xfrm>
            <a:off x="545976" y="1484784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Rysunek</a:t>
            </a:r>
            <a:r>
              <a:rPr lang="pl-PL" dirty="0" smtClean="0"/>
              <a:t> - to  graficzne </a:t>
            </a:r>
            <a:r>
              <a:rPr lang="pl-PL" dirty="0"/>
              <a:t>odtworzenie, np. na papierze, projektowanego lub istniejącego przedmiotu z uwzględnieniem jego położenia, kształtu i wymiarów.</a:t>
            </a:r>
            <a:endParaRPr lang="en-GB" dirty="0"/>
          </a:p>
        </p:txBody>
      </p:sp>
      <p:sp>
        <p:nvSpPr>
          <p:cNvPr id="4" name="Prostokąt 3"/>
          <p:cNvSpPr/>
          <p:nvPr/>
        </p:nvSpPr>
        <p:spPr>
          <a:xfrm>
            <a:off x="467544" y="2996952"/>
            <a:ext cx="36724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Rodzaje </a:t>
            </a:r>
            <a:r>
              <a:rPr lang="pl-PL" sz="2400" b="1" dirty="0" smtClean="0"/>
              <a:t>rysunków</a:t>
            </a:r>
            <a:r>
              <a:rPr lang="pl-PL" sz="2400" dirty="0" smtClean="0"/>
              <a:t>:</a:t>
            </a:r>
          </a:p>
          <a:p>
            <a:r>
              <a:rPr lang="pl-PL" dirty="0" smtClean="0"/>
              <a:t>W </a:t>
            </a:r>
            <a:r>
              <a:rPr lang="pl-PL" dirty="0"/>
              <a:t>zależności od przeznaczenia lub techniki wykonania, rozróżnić można trzy zasadnicze rodzaje rysunku:</a:t>
            </a:r>
            <a:endParaRPr lang="en-GB" dirty="0"/>
          </a:p>
        </p:txBody>
      </p:sp>
      <p:sp>
        <p:nvSpPr>
          <p:cNvPr id="5" name="Prostokąt 4"/>
          <p:cNvSpPr/>
          <p:nvPr/>
        </p:nvSpPr>
        <p:spPr>
          <a:xfrm>
            <a:off x="467544" y="4653136"/>
            <a:ext cx="281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rysunek </a:t>
            </a:r>
            <a:r>
              <a:rPr lang="pl-PL" b="1" dirty="0" smtClean="0"/>
              <a:t>techniczny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rysunek ilustracyjny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rysunek </a:t>
            </a:r>
            <a:r>
              <a:rPr lang="pl-PL" dirty="0"/>
              <a:t>artystyczny</a:t>
            </a:r>
            <a:endParaRPr lang="en-GB" dirty="0"/>
          </a:p>
        </p:txBody>
      </p:sp>
      <p:pic>
        <p:nvPicPr>
          <p:cNvPr id="1026" name="Picture 2" descr="Tapeta Fasonuje ilustrację z portretem śliczny kot w zima kapelusz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50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6715126" y="3966448"/>
            <a:ext cx="2016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Przykł</a:t>
            </a:r>
            <a:r>
              <a:rPr lang="pl-PL" dirty="0" smtClean="0"/>
              <a:t>ad</a:t>
            </a:r>
            <a:r>
              <a:rPr lang="en-GB" dirty="0" smtClean="0"/>
              <a:t> </a:t>
            </a:r>
            <a:r>
              <a:rPr lang="en-GB" dirty="0" err="1" smtClean="0"/>
              <a:t>rys</a:t>
            </a:r>
            <a:r>
              <a:rPr lang="pl-PL" dirty="0" err="1" smtClean="0"/>
              <a:t>unku</a:t>
            </a:r>
            <a:r>
              <a:rPr lang="pl-PL" dirty="0" smtClean="0"/>
              <a:t> </a:t>
            </a:r>
            <a:r>
              <a:rPr lang="en-GB" dirty="0" err="1" smtClean="0"/>
              <a:t>ilustracyjnego</a:t>
            </a:r>
            <a:endParaRPr lang="en-GB" dirty="0"/>
          </a:p>
        </p:txBody>
      </p:sp>
      <p:pic>
        <p:nvPicPr>
          <p:cNvPr id="1028" name="Picture 4" descr="Ulotne chwile - Magdalena Głodek | Galeria obrazów gallerystore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576" y="2994213"/>
            <a:ext cx="1762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3904782" y="5733256"/>
            <a:ext cx="2845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Przykładowy</a:t>
            </a:r>
            <a:r>
              <a:rPr lang="en-GB" dirty="0"/>
              <a:t> </a:t>
            </a:r>
            <a:r>
              <a:rPr lang="en-GB" dirty="0" err="1"/>
              <a:t>rys</a:t>
            </a:r>
            <a:r>
              <a:rPr lang="en-GB" dirty="0"/>
              <a:t>. </a:t>
            </a:r>
            <a:r>
              <a:rPr lang="en-GB" dirty="0" err="1"/>
              <a:t>artystyczny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19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3200" dirty="0" smtClean="0"/>
              <a:t>Narzędzia</a:t>
            </a:r>
            <a:r>
              <a:rPr lang="pl-PL" sz="3200" dirty="0" smtClean="0"/>
              <a:t> </a:t>
            </a:r>
            <a:r>
              <a:rPr lang="pl-PL" sz="3200" dirty="0" smtClean="0"/>
              <a:t>kreślarskie </a:t>
            </a:r>
            <a:r>
              <a:rPr lang="pl-PL" sz="3200" dirty="0" smtClean="0"/>
              <a:t>i pomiarowe stosowane w </a:t>
            </a:r>
            <a:r>
              <a:rPr lang="pl-PL" sz="3200" dirty="0" smtClean="0"/>
              <a:t>rysunku technicznym</a:t>
            </a:r>
            <a:endParaRPr lang="en-GB" sz="3200" dirty="0"/>
          </a:p>
        </p:txBody>
      </p:sp>
      <p:sp>
        <p:nvSpPr>
          <p:cNvPr id="3" name="Prostokąt 2"/>
          <p:cNvSpPr/>
          <p:nvPr/>
        </p:nvSpPr>
        <p:spPr>
          <a:xfrm>
            <a:off x="326734" y="2132856"/>
            <a:ext cx="30931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spirograf</a:t>
            </a:r>
            <a:r>
              <a:rPr lang="pl-PL" dirty="0" smtClean="0"/>
              <a:t> - przyrząd do kreślenia spiral oraz skomplikowanych krzywych matematycznych jak hipotrochoida czy epicykloida. </a:t>
            </a:r>
            <a:endParaRPr lang="en-GB" dirty="0"/>
          </a:p>
        </p:txBody>
      </p:sp>
      <p:pic>
        <p:nvPicPr>
          <p:cNvPr id="9218" name="Picture 2" descr="Spirograf z rysunka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21" y="1847025"/>
            <a:ext cx="5396933" cy="323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28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0953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sz="3200" dirty="0" err="1"/>
              <a:t>Programy</a:t>
            </a:r>
            <a:r>
              <a:rPr lang="en-GB" sz="3200" dirty="0"/>
              <a:t> </a:t>
            </a:r>
            <a:r>
              <a:rPr lang="en-GB" sz="3200" dirty="0" err="1"/>
              <a:t>komputerowe</a:t>
            </a:r>
            <a:endParaRPr lang="en-GB" sz="3200" dirty="0"/>
          </a:p>
        </p:txBody>
      </p:sp>
      <p:sp>
        <p:nvSpPr>
          <p:cNvPr id="3" name="Prostokąt 2"/>
          <p:cNvSpPr/>
          <p:nvPr/>
        </p:nvSpPr>
        <p:spPr>
          <a:xfrm>
            <a:off x="521831" y="951111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Istnieją programy komputerowe do wspomagania projektowania, z pomocą, których wykonuje się rysunki techniczne elementów i obiektów budowlanych. Do przenoszenia tych rysunków na papier służy ploter</a:t>
            </a:r>
            <a:endParaRPr lang="en-GB" dirty="0"/>
          </a:p>
        </p:txBody>
      </p:sp>
      <p:sp>
        <p:nvSpPr>
          <p:cNvPr id="4" name="Prostokąt 3"/>
          <p:cNvSpPr/>
          <p:nvPr/>
        </p:nvSpPr>
        <p:spPr>
          <a:xfrm>
            <a:off x="381147" y="1895682"/>
            <a:ext cx="8470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 smtClean="0"/>
              <a:t>ArCon</a:t>
            </a:r>
            <a:r>
              <a:rPr lang="pl-PL" dirty="0" smtClean="0"/>
              <a:t> jest </a:t>
            </a:r>
            <a:r>
              <a:rPr lang="pl-PL" dirty="0"/>
              <a:t>nowoczesnym oprogramowaniem do konstruowania i projektowania, który może służyć </a:t>
            </a:r>
            <a:r>
              <a:rPr lang="pl-PL" dirty="0" smtClean="0"/>
              <a:t>jako profesjonalne </a:t>
            </a:r>
            <a:r>
              <a:rPr lang="pl-PL" dirty="0"/>
              <a:t>narzędzie do projektowania, planowania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kształtowania budynków, mieszkań i wyposażenia wnętrz.</a:t>
            </a:r>
            <a:endParaRPr lang="en-GB" dirty="0"/>
          </a:p>
        </p:txBody>
      </p:sp>
      <p:sp>
        <p:nvSpPr>
          <p:cNvPr id="5" name="Prostokąt 4"/>
          <p:cNvSpPr/>
          <p:nvPr/>
        </p:nvSpPr>
        <p:spPr>
          <a:xfrm>
            <a:off x="463116" y="2875002"/>
            <a:ext cx="8388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Istnieje możliwość wizualizacji indywidualnych pomysłów w trybie trójwymiarowym</a:t>
            </a:r>
            <a:endParaRPr lang="en-GB" dirty="0"/>
          </a:p>
        </p:txBody>
      </p:sp>
      <p:sp>
        <p:nvSpPr>
          <p:cNvPr id="6" name="Prostokąt 5"/>
          <p:cNvSpPr/>
          <p:nvPr/>
        </p:nvSpPr>
        <p:spPr>
          <a:xfrm>
            <a:off x="332818" y="3573016"/>
            <a:ext cx="8478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Oprogramowanie </a:t>
            </a:r>
            <a:r>
              <a:rPr lang="pl-PL" b="1" dirty="0" err="1" smtClean="0"/>
              <a:t>ABiSplan</a:t>
            </a:r>
            <a:r>
              <a:rPr lang="pl-PL" b="1" dirty="0" smtClean="0"/>
              <a:t> </a:t>
            </a:r>
            <a:r>
              <a:rPr lang="pl-PL" dirty="0" smtClean="0"/>
              <a:t>przeznaczone </a:t>
            </a:r>
            <a:r>
              <a:rPr lang="pl-PL" dirty="0"/>
              <a:t>jest do zastosowania w budownictwie i wspomaga cały proces projektowania od szkiców poprzez wizualizacje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animacje do kosztorysów. ABIS 2D służy do tworzenia i drukowania dokumentacji technicznej, ABIS 3D umożliwia modelowanie przestrzenne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równoległe </a:t>
            </a:r>
            <a:r>
              <a:rPr lang="pl-PL" dirty="0" smtClean="0"/>
              <a:t>tworzenie dokumentacji </a:t>
            </a:r>
            <a:r>
              <a:rPr lang="pl-PL" dirty="0"/>
              <a:t>technicznej. ABISRT na podstawie modelu 3D tworzy perspektywy i animację komputerową</a:t>
            </a:r>
            <a:endParaRPr lang="en-GB" dirty="0"/>
          </a:p>
        </p:txBody>
      </p:sp>
      <p:sp>
        <p:nvSpPr>
          <p:cNvPr id="7" name="Prostokąt 6"/>
          <p:cNvSpPr/>
          <p:nvPr/>
        </p:nvSpPr>
        <p:spPr>
          <a:xfrm>
            <a:off x="369493" y="537321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AutoCAD</a:t>
            </a:r>
            <a:r>
              <a:rPr lang="pl-PL" dirty="0" smtClean="0"/>
              <a:t> jest </a:t>
            </a:r>
            <a:r>
              <a:rPr lang="pl-PL" dirty="0"/>
              <a:t>programem tworzonym i rozpowszechnianym przez firmę </a:t>
            </a:r>
            <a:r>
              <a:rPr lang="pl-PL" dirty="0" err="1"/>
              <a:t>Autodesk</a:t>
            </a:r>
            <a:r>
              <a:rPr lang="pl-PL" dirty="0"/>
              <a:t>, wykorzystywanym do dwuwymiarowego i </a:t>
            </a:r>
            <a:r>
              <a:rPr lang="pl-PL" dirty="0" smtClean="0"/>
              <a:t>trójwymiarowego komputerowego </a:t>
            </a:r>
            <a:r>
              <a:rPr lang="pl-PL" dirty="0"/>
              <a:t>wspomagania projektowania. Programy </a:t>
            </a:r>
            <a:r>
              <a:rPr lang="pl-PL" dirty="0" smtClean="0"/>
              <a:t>CAD umożliwiają </a:t>
            </a:r>
            <a:r>
              <a:rPr lang="pl-PL" dirty="0"/>
              <a:t>stworzenie wirtualnych modeli obiektów dwu I trójwymiarowych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743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/>
          </a:bodyPr>
          <a:lstStyle/>
          <a:p>
            <a:r>
              <a:rPr lang="en-GB" sz="3200" dirty="0" err="1"/>
              <a:t>Programy</a:t>
            </a:r>
            <a:r>
              <a:rPr lang="en-GB" sz="3200" dirty="0"/>
              <a:t> </a:t>
            </a:r>
            <a:r>
              <a:rPr lang="en-GB" sz="3200" dirty="0" err="1"/>
              <a:t>komputerowe</a:t>
            </a:r>
            <a:endParaRPr lang="en-GB" sz="3200" dirty="0"/>
          </a:p>
        </p:txBody>
      </p:sp>
      <p:sp>
        <p:nvSpPr>
          <p:cNvPr id="3" name="Prostokąt 2"/>
          <p:cNvSpPr/>
          <p:nvPr/>
        </p:nvSpPr>
        <p:spPr>
          <a:xfrm>
            <a:off x="683568" y="170080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Inne programy wykorzystywane do komputerowego wspomagania projektowania:</a:t>
            </a:r>
            <a:endParaRPr lang="en-GB" dirty="0"/>
          </a:p>
        </p:txBody>
      </p:sp>
      <p:sp>
        <p:nvSpPr>
          <p:cNvPr id="4" name="Prostokąt 3"/>
          <p:cNvSpPr/>
          <p:nvPr/>
        </p:nvSpPr>
        <p:spPr>
          <a:xfrm>
            <a:off x="683568" y="2780928"/>
            <a:ext cx="75608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err="1" smtClean="0"/>
              <a:t>ArchiCAD</a:t>
            </a:r>
            <a:r>
              <a:rPr lang="pl-PL" sz="2000" dirty="0" smtClean="0"/>
              <a:t> </a:t>
            </a:r>
            <a:r>
              <a:rPr lang="en-GB" sz="2000" dirty="0" err="1" smtClean="0"/>
              <a:t>firmy</a:t>
            </a:r>
            <a:r>
              <a:rPr lang="en-GB" sz="2000" dirty="0" smtClean="0"/>
              <a:t> </a:t>
            </a:r>
            <a:r>
              <a:rPr lang="en-GB" sz="2000" dirty="0" err="1"/>
              <a:t>Graphisoft</a:t>
            </a:r>
            <a:r>
              <a:rPr lang="en-GB" sz="2000" dirty="0"/>
              <a:t>, Cadence Design Systems, CADDS5, Caddie, </a:t>
            </a:r>
            <a:r>
              <a:rPr lang="en-GB" sz="2000" dirty="0" err="1"/>
              <a:t>Cadkey</a:t>
            </a:r>
            <a:r>
              <a:rPr lang="en-GB" sz="2000" dirty="0"/>
              <a:t>, CATIA,EDS, Euclid, IC-Ed, I-DEAS, Intergraph, Inventor, </a:t>
            </a:r>
            <a:r>
              <a:rPr lang="en-GB" sz="2000" dirty="0" err="1"/>
              <a:t>Matricus</a:t>
            </a:r>
            <a:r>
              <a:rPr lang="en-GB" sz="2000" dirty="0"/>
              <a:t>, ME, </a:t>
            </a:r>
            <a:r>
              <a:rPr lang="en-GB" sz="2000" dirty="0" err="1"/>
              <a:t>MegaCAD</a:t>
            </a:r>
            <a:r>
              <a:rPr lang="en-GB" sz="2000" dirty="0"/>
              <a:t>, Mentor Graphics, </a:t>
            </a:r>
            <a:r>
              <a:rPr lang="en-GB" sz="2000" dirty="0" err="1" smtClean="0"/>
              <a:t>Microstation</a:t>
            </a:r>
            <a:r>
              <a:rPr lang="pl-PL" sz="2000" dirty="0" smtClean="0"/>
              <a:t> </a:t>
            </a:r>
            <a:r>
              <a:rPr lang="en-GB" sz="2000" dirty="0" err="1" smtClean="0"/>
              <a:t>firmy</a:t>
            </a:r>
            <a:r>
              <a:rPr lang="en-GB" sz="2000" dirty="0" smtClean="0"/>
              <a:t> </a:t>
            </a:r>
            <a:r>
              <a:rPr lang="en-GB" sz="2000" dirty="0"/>
              <a:t>Bentley Systems</a:t>
            </a:r>
            <a:r>
              <a:rPr lang="en-GB" sz="2000" dirty="0" smtClean="0"/>
              <a:t>,</a:t>
            </a:r>
            <a:r>
              <a:rPr lang="pl-PL" sz="2000" dirty="0" smtClean="0"/>
              <a:t> </a:t>
            </a:r>
            <a:r>
              <a:rPr lang="en-GB" sz="2000" dirty="0" err="1" smtClean="0"/>
              <a:t>MyCad</a:t>
            </a:r>
            <a:r>
              <a:rPr lang="en-GB" sz="2000" dirty="0"/>
              <a:t>, Pro/ENGINEER, </a:t>
            </a:r>
            <a:r>
              <a:rPr lang="en-GB" sz="2000" dirty="0" err="1"/>
              <a:t>QCad</a:t>
            </a:r>
            <a:r>
              <a:rPr lang="en-GB" sz="2000" dirty="0"/>
              <a:t>, Solid </a:t>
            </a:r>
            <a:r>
              <a:rPr lang="en-GB" sz="2000" dirty="0" err="1"/>
              <a:t>Edge,Solid</a:t>
            </a:r>
            <a:r>
              <a:rPr lang="en-GB" sz="2000" dirty="0"/>
              <a:t> Works, </a:t>
            </a:r>
            <a:r>
              <a:rPr lang="en-GB" sz="2000" dirty="0" err="1"/>
              <a:t>Stabie</a:t>
            </a:r>
            <a:r>
              <a:rPr lang="en-GB" sz="2000" dirty="0"/>
              <a:t>-Soft, Synopsys, Tanner Research,Think3, </a:t>
            </a:r>
            <a:r>
              <a:rPr lang="en-GB" sz="2000" dirty="0" err="1"/>
              <a:t>Unigraphics</a:t>
            </a:r>
            <a:r>
              <a:rPr lang="en-GB" sz="2000" dirty="0"/>
              <a:t>, </a:t>
            </a:r>
            <a:r>
              <a:rPr lang="en-GB" sz="2000" dirty="0" err="1"/>
              <a:t>VariCAD</a:t>
            </a:r>
            <a:r>
              <a:rPr lang="en-GB" sz="2000" dirty="0"/>
              <a:t>, </a:t>
            </a:r>
            <a:r>
              <a:rPr lang="en-GB" sz="2000" dirty="0" err="1"/>
              <a:t>VectorWorks</a:t>
            </a:r>
            <a:r>
              <a:rPr lang="en-GB" sz="2000" dirty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25416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7406" y="120830"/>
            <a:ext cx="8229600" cy="931906"/>
          </a:xfrm>
        </p:spPr>
        <p:txBody>
          <a:bodyPr>
            <a:normAutofit/>
          </a:bodyPr>
          <a:lstStyle/>
          <a:p>
            <a:r>
              <a:rPr lang="pl-PL" sz="3200" dirty="0"/>
              <a:t>Rodzaje rysunków technicznych</a:t>
            </a:r>
            <a:endParaRPr lang="en-GB" sz="3200" dirty="0"/>
          </a:p>
        </p:txBody>
      </p:sp>
      <p:sp>
        <p:nvSpPr>
          <p:cNvPr id="3" name="Prostokąt 2"/>
          <p:cNvSpPr/>
          <p:nvPr/>
        </p:nvSpPr>
        <p:spPr>
          <a:xfrm>
            <a:off x="395536" y="1280273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 zależności od sposobu wykonania i przeznaczenia, możemy wyróżnić następujące rodzaje rysunku </a:t>
            </a:r>
            <a:r>
              <a:rPr lang="pl-PL" dirty="0" smtClean="0"/>
              <a:t>technicznego:</a:t>
            </a:r>
            <a:endParaRPr lang="en-GB" dirty="0"/>
          </a:p>
        </p:txBody>
      </p:sp>
      <p:sp>
        <p:nvSpPr>
          <p:cNvPr id="4" name="Prostokąt 3"/>
          <p:cNvSpPr/>
          <p:nvPr/>
        </p:nvSpPr>
        <p:spPr>
          <a:xfrm>
            <a:off x="395536" y="206084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szkic</a:t>
            </a:r>
            <a:r>
              <a:rPr lang="pl-PL" dirty="0"/>
              <a:t>-przedstawia np. przedmiot lub instalację (z wymiarami lub bez), wykonany jest odręcznie najczęściej na białym papierze „na oko”, w przybliżonych proporcjach wymiarowych; szkic techniczny służy do wstępnego zapisu informacji –nie musi spełniać wszystkich kryteriów rysunku technicznego</a:t>
            </a:r>
            <a:endParaRPr lang="en-GB" dirty="0"/>
          </a:p>
        </p:txBody>
      </p:sp>
      <p:sp>
        <p:nvSpPr>
          <p:cNvPr id="5" name="Prostokąt 4"/>
          <p:cNvSpPr/>
          <p:nvPr/>
        </p:nvSpPr>
        <p:spPr>
          <a:xfrm>
            <a:off x="427584" y="371703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rysunek</a:t>
            </a:r>
            <a:r>
              <a:rPr lang="pl-PL" dirty="0"/>
              <a:t>–przedstawia przedmiot lub instalację, wykonany przy użyciu przyborów rysunkowych i w określonej podziałce </a:t>
            </a:r>
            <a:endParaRPr lang="en-GB" dirty="0"/>
          </a:p>
        </p:txBody>
      </p:sp>
      <p:sp>
        <p:nvSpPr>
          <p:cNvPr id="6" name="Prostokąt 5"/>
          <p:cNvSpPr/>
          <p:nvPr/>
        </p:nvSpPr>
        <p:spPr>
          <a:xfrm>
            <a:off x="454161" y="4576401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schemat</a:t>
            </a:r>
            <a:r>
              <a:rPr lang="pl-PL" dirty="0"/>
              <a:t>–przedstawia w sposób uproszczony budowę lub zasadę działania np. mechanizmu, narzędzia –np. schemat elektryczny, blokowy</a:t>
            </a:r>
            <a:endParaRPr lang="en-GB" dirty="0"/>
          </a:p>
        </p:txBody>
      </p:sp>
      <p:sp>
        <p:nvSpPr>
          <p:cNvPr id="7" name="Prostokąt 6"/>
          <p:cNvSpPr/>
          <p:nvPr/>
        </p:nvSpPr>
        <p:spPr>
          <a:xfrm>
            <a:off x="395536" y="5473321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 smtClean="0"/>
              <a:t>plan</a:t>
            </a:r>
            <a:r>
              <a:rPr lang="pl-PL" dirty="0" smtClean="0"/>
              <a:t>–przedstawia </a:t>
            </a:r>
            <a:r>
              <a:rPr lang="pl-PL" dirty="0"/>
              <a:t>rozmieszczenie instalacji lub maszyn</a:t>
            </a:r>
            <a:endParaRPr lang="en-GB" dirty="0"/>
          </a:p>
        </p:txBody>
      </p:sp>
      <p:sp>
        <p:nvSpPr>
          <p:cNvPr id="8" name="Prostokąt 7"/>
          <p:cNvSpPr/>
          <p:nvPr/>
        </p:nvSpPr>
        <p:spPr>
          <a:xfrm>
            <a:off x="425268" y="6029703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wykres</a:t>
            </a:r>
            <a:r>
              <a:rPr lang="pl-PL" dirty="0"/>
              <a:t>–przedstawia zależność między określonymi wielkościami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398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Rodzaje rysunków technicznych</a:t>
            </a:r>
            <a:endParaRPr lang="en-GB" sz="3200" dirty="0"/>
          </a:p>
        </p:txBody>
      </p:sp>
      <p:sp>
        <p:nvSpPr>
          <p:cNvPr id="6" name="Prostokąt 5"/>
          <p:cNvSpPr/>
          <p:nvPr/>
        </p:nvSpPr>
        <p:spPr>
          <a:xfrm>
            <a:off x="251520" y="134076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Ze względu na wielką różnorodność dziedzin jakie wchodzą w zakres ogólnie pojętej techniki w rysunku technicznym wyróżniamy kilka odmian: </a:t>
            </a:r>
            <a:endParaRPr lang="en-GB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55576" y="256490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rysunek techniczny maszynowy</a:t>
            </a:r>
            <a:endParaRPr lang="en-GB" dirty="0"/>
          </a:p>
        </p:txBody>
      </p:sp>
      <p:pic>
        <p:nvPicPr>
          <p:cNvPr id="8" name="Obraz 7" descr="Rysunek techniczny maszynow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6"/>
            <a:ext cx="475252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619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pl-PL" sz="3200" dirty="0"/>
              <a:t>Rodzaje rysunków technicznych</a:t>
            </a:r>
            <a:endParaRPr lang="en-GB" sz="3200" dirty="0"/>
          </a:p>
        </p:txBody>
      </p:sp>
      <p:sp>
        <p:nvSpPr>
          <p:cNvPr id="3" name="Prostokąt 2"/>
          <p:cNvSpPr/>
          <p:nvPr/>
        </p:nvSpPr>
        <p:spPr>
          <a:xfrm>
            <a:off x="611560" y="1412776"/>
            <a:ext cx="2299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rysunek budowlany</a:t>
            </a:r>
            <a:endParaRPr lang="en-GB" dirty="0"/>
          </a:p>
        </p:txBody>
      </p:sp>
      <p:pic>
        <p:nvPicPr>
          <p:cNvPr id="4" name="Obraz 3" descr="Rysunek budowlan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2420888"/>
            <a:ext cx="5112568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644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pl-PL" sz="3200" dirty="0"/>
              <a:t>Rodzaje rysunków technicznych</a:t>
            </a:r>
            <a:endParaRPr lang="en-GB" sz="3200" dirty="0"/>
          </a:p>
        </p:txBody>
      </p:sp>
      <p:sp>
        <p:nvSpPr>
          <p:cNvPr id="3" name="Prostokąt 2"/>
          <p:cNvSpPr/>
          <p:nvPr/>
        </p:nvSpPr>
        <p:spPr>
          <a:xfrm>
            <a:off x="611560" y="1556792"/>
            <a:ext cx="231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rysunek elektryczny</a:t>
            </a:r>
            <a:endParaRPr lang="en-GB" dirty="0"/>
          </a:p>
        </p:txBody>
      </p:sp>
      <p:pic>
        <p:nvPicPr>
          <p:cNvPr id="4" name="Obraz 3" descr="Rysunek elektryczn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41458"/>
            <a:ext cx="3114199" cy="290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Układ elektroniczny – Wikipedia, wolna encyklo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7" y="2770091"/>
            <a:ext cx="4783254" cy="274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67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40140" y="245488"/>
            <a:ext cx="5251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/>
              <a:t>Funkcje </a:t>
            </a:r>
            <a:r>
              <a:rPr lang="pl-PL" sz="3200" b="1" dirty="0"/>
              <a:t>r</a:t>
            </a:r>
            <a:r>
              <a:rPr lang="en-GB" sz="3200" b="1" dirty="0" err="1" smtClean="0"/>
              <a:t>ysun</a:t>
            </a:r>
            <a:r>
              <a:rPr lang="pl-PL" sz="3200" b="1" dirty="0" smtClean="0"/>
              <a:t>ku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techniczn</a:t>
            </a:r>
            <a:r>
              <a:rPr lang="pl-PL" sz="3200" b="1" dirty="0" smtClean="0"/>
              <a:t>ego</a:t>
            </a:r>
            <a:endParaRPr lang="en-GB" sz="3200" b="1" dirty="0"/>
          </a:p>
        </p:txBody>
      </p:sp>
      <p:sp>
        <p:nvSpPr>
          <p:cNvPr id="3" name="Prostokąt 2"/>
          <p:cNvSpPr/>
          <p:nvPr/>
        </p:nvSpPr>
        <p:spPr>
          <a:xfrm>
            <a:off x="369640" y="1416319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jedną </a:t>
            </a:r>
            <a:r>
              <a:rPr lang="pl-PL" dirty="0"/>
              <a:t>z podstawowych form przekazywania informacji </a:t>
            </a:r>
            <a:endParaRPr lang="en-GB" dirty="0"/>
          </a:p>
        </p:txBody>
      </p:sp>
      <p:sp>
        <p:nvSpPr>
          <p:cNvPr id="4" name="Prostokąt 3"/>
          <p:cNvSpPr/>
          <p:nvPr/>
        </p:nvSpPr>
        <p:spPr>
          <a:xfrm>
            <a:off x="384920" y="1989066"/>
            <a:ext cx="8777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niezbędnym </a:t>
            </a:r>
            <a:r>
              <a:rPr lang="pl-PL" dirty="0"/>
              <a:t>elementem dokumentacji technicznej wytworu techniki, np. projektowanej </a:t>
            </a:r>
            <a:r>
              <a:rPr lang="pl-PL" dirty="0" smtClean="0"/>
              <a:t>maszyny, urządzenia bądź przedmiotu</a:t>
            </a:r>
            <a:endParaRPr lang="en-GB" dirty="0"/>
          </a:p>
        </p:txBody>
      </p:sp>
      <p:sp>
        <p:nvSpPr>
          <p:cNvPr id="5" name="Prostokąt 4"/>
          <p:cNvSpPr/>
          <p:nvPr/>
        </p:nvSpPr>
        <p:spPr>
          <a:xfrm>
            <a:off x="287524" y="265224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technicznym </a:t>
            </a:r>
            <a:r>
              <a:rPr lang="pl-PL" dirty="0"/>
              <a:t>zapisem informacji konstrukcyjnych wszystkich elementów i zespołów wytworu</a:t>
            </a:r>
            <a:endParaRPr lang="en-GB" dirty="0"/>
          </a:p>
        </p:txBody>
      </p:sp>
      <p:sp>
        <p:nvSpPr>
          <p:cNvPr id="7" name="Prostokąt 6"/>
          <p:cNvSpPr/>
          <p:nvPr/>
        </p:nvSpPr>
        <p:spPr>
          <a:xfrm>
            <a:off x="277820" y="4192313"/>
            <a:ext cx="8434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specjalną </a:t>
            </a:r>
            <a:r>
              <a:rPr lang="pl-PL" dirty="0"/>
              <a:t>„mową techniczną”, która jest zrozumiała przez konstruktorów, wytwórców i użytkowników produktów</a:t>
            </a:r>
            <a:endParaRPr lang="en-GB" dirty="0"/>
          </a:p>
        </p:txBody>
      </p:sp>
      <p:sp>
        <p:nvSpPr>
          <p:cNvPr id="8" name="Prostokąt 7"/>
          <p:cNvSpPr/>
          <p:nvPr/>
        </p:nvSpPr>
        <p:spPr>
          <a:xfrm>
            <a:off x="287524" y="4844859"/>
            <a:ext cx="8434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wykonywany </a:t>
            </a:r>
            <a:r>
              <a:rPr lang="pl-PL" dirty="0" smtClean="0"/>
              <a:t>wg </a:t>
            </a:r>
            <a:r>
              <a:rPr lang="pl-PL" dirty="0"/>
              <a:t>ustalonych zasad i </a:t>
            </a:r>
            <a:r>
              <a:rPr lang="pl-PL" dirty="0" smtClean="0"/>
              <a:t>przepisów (tzw. </a:t>
            </a:r>
            <a:r>
              <a:rPr lang="pl-PL" b="1" dirty="0" smtClean="0"/>
              <a:t>norm</a:t>
            </a:r>
            <a:r>
              <a:rPr lang="pl-PL" dirty="0" smtClean="0"/>
              <a:t>), które </a:t>
            </a:r>
            <a:r>
              <a:rPr lang="pl-PL" dirty="0"/>
              <a:t>na całym świecie znają inżynierowie i technicy </a:t>
            </a:r>
            <a:r>
              <a:rPr lang="pl-PL" dirty="0" smtClean="0"/>
              <a:t>– rysunek </a:t>
            </a:r>
            <a:r>
              <a:rPr lang="pl-PL" dirty="0"/>
              <a:t>techniczny jest </a:t>
            </a:r>
            <a:r>
              <a:rPr lang="pl-PL" b="1" dirty="0"/>
              <a:t>znormalizowany</a:t>
            </a:r>
            <a:endParaRPr lang="en-GB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10606" y="5819328"/>
            <a:ext cx="8301257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b="1" i="1" dirty="0" smtClean="0">
                <a:solidFill>
                  <a:srgbClr val="FF0000"/>
                </a:solidFill>
              </a:rPr>
              <a:t>Podstawowa </a:t>
            </a:r>
            <a:r>
              <a:rPr lang="pl-PL" sz="2000" b="1" i="1" dirty="0">
                <a:solidFill>
                  <a:srgbClr val="FF0000"/>
                </a:solidFill>
              </a:rPr>
              <a:t>f</a:t>
            </a:r>
            <a:r>
              <a:rPr lang="en-GB" sz="2000" b="1" i="1" dirty="0" err="1" smtClean="0">
                <a:solidFill>
                  <a:srgbClr val="FF0000"/>
                </a:solidFill>
              </a:rPr>
              <a:t>unkcj</a:t>
            </a:r>
            <a:r>
              <a:rPr lang="pl-PL" sz="2000" b="1" i="1" dirty="0" smtClean="0">
                <a:solidFill>
                  <a:srgbClr val="FF0000"/>
                </a:solidFill>
              </a:rPr>
              <a:t>a</a:t>
            </a:r>
            <a:r>
              <a:rPr lang="en-GB" sz="2000" b="1" i="1" dirty="0" smtClean="0">
                <a:solidFill>
                  <a:srgbClr val="FF0000"/>
                </a:solidFill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</a:rPr>
              <a:t>rysunku</a:t>
            </a:r>
            <a:r>
              <a:rPr lang="en-GB" sz="2000" b="1" i="1" dirty="0">
                <a:solidFill>
                  <a:srgbClr val="FF0000"/>
                </a:solidFill>
              </a:rPr>
              <a:t>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technicznego</a:t>
            </a:r>
            <a:r>
              <a:rPr lang="pl-PL" b="1" i="1" dirty="0">
                <a:solidFill>
                  <a:srgbClr val="FF0000"/>
                </a:solidFill>
              </a:rPr>
              <a:t>: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pl-PL" i="1" dirty="0"/>
              <a:t>Za pomocą rysunku technicznego przekazuje się informacje o: kształcie, wymiarach i sposobie skonstruowania przedmiotu</a:t>
            </a:r>
            <a:r>
              <a:rPr lang="pl-PL" i="1" dirty="0" smtClean="0"/>
              <a:t>.</a:t>
            </a:r>
            <a:endParaRPr lang="en-GB" dirty="0" smtClean="0">
              <a:effectLst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02553" y="3299499"/>
            <a:ext cx="8706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zwięzłą </a:t>
            </a:r>
            <a:r>
              <a:rPr lang="pl-PL" dirty="0"/>
              <a:t>i przejrzystą formą przestawiania kształtów i wymiarów  danego </a:t>
            </a:r>
            <a:r>
              <a:rPr lang="pl-PL" dirty="0" smtClean="0"/>
              <a:t>przedmiotu, informacją jak ma wyglądać przedmiot po wykonaniu, wraz z jego budową i zasadami działania</a:t>
            </a:r>
            <a:endParaRPr lang="en-GB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02553" y="847210"/>
            <a:ext cx="510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Rysunek techniczny jest: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85971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5192" y="57507"/>
            <a:ext cx="8651304" cy="925493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Materiały</a:t>
            </a:r>
            <a:r>
              <a:rPr lang="pl-PL" dirty="0" smtClean="0"/>
              <a:t> </a:t>
            </a:r>
            <a:r>
              <a:rPr lang="pl-PL" sz="3600" dirty="0" smtClean="0"/>
              <a:t>stosowane w rysunku technicznym</a:t>
            </a:r>
            <a:endParaRPr lang="en-GB" sz="3600" dirty="0"/>
          </a:p>
        </p:txBody>
      </p:sp>
      <p:sp>
        <p:nvSpPr>
          <p:cNvPr id="5" name="Prostokąt 4"/>
          <p:cNvSpPr/>
          <p:nvPr/>
        </p:nvSpPr>
        <p:spPr>
          <a:xfrm>
            <a:off x="539552" y="983000"/>
            <a:ext cx="1136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Papier</a:t>
            </a:r>
            <a:endParaRPr lang="en-GB" sz="2800" b="1" dirty="0"/>
          </a:p>
        </p:txBody>
      </p:sp>
      <p:sp>
        <p:nvSpPr>
          <p:cNvPr id="6" name="Prostokąt 5"/>
          <p:cNvSpPr/>
          <p:nvPr/>
        </p:nvSpPr>
        <p:spPr>
          <a:xfrm>
            <a:off x="467544" y="148478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Do sporządzania rysunków technicznych używa się różnych odmian papieru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zależności od rodzaju i przeznaczenia rysunku</a:t>
            </a:r>
            <a:endParaRPr lang="en-GB" dirty="0"/>
          </a:p>
        </p:txBody>
      </p:sp>
      <p:sp>
        <p:nvSpPr>
          <p:cNvPr id="7" name="Prostokąt 6"/>
          <p:cNvSpPr/>
          <p:nvPr/>
        </p:nvSpPr>
        <p:spPr>
          <a:xfrm>
            <a:off x="472124" y="230961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papier pakowy </a:t>
            </a:r>
            <a:r>
              <a:rPr lang="pl-PL" dirty="0"/>
              <a:t>-stosuje się do odręcznych ołówkowych rysunków szkicowych, przeważnie o dużym formacie</a:t>
            </a:r>
            <a:endParaRPr lang="en-GB" dirty="0"/>
          </a:p>
        </p:txBody>
      </p:sp>
      <p:sp>
        <p:nvSpPr>
          <p:cNvPr id="8" name="Prostokąt 7"/>
          <p:cNvSpPr/>
          <p:nvPr/>
        </p:nvSpPr>
        <p:spPr>
          <a:xfrm>
            <a:off x="480572" y="3154280"/>
            <a:ext cx="7925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karton kreślarski (brystol) </a:t>
            </a:r>
            <a:r>
              <a:rPr lang="pl-PL" dirty="0"/>
              <a:t>-służy do sporządzania dokładnych rysunków ołówkiem lub tuszem, szkicówka, czyli mało przezroczysty szorstki papier służy do kreślenia </a:t>
            </a:r>
            <a:r>
              <a:rPr lang="pl-PL" dirty="0" smtClean="0"/>
              <a:t>rysunków szkicowych</a:t>
            </a:r>
            <a:endParaRPr lang="en-GB" dirty="0"/>
          </a:p>
        </p:txBody>
      </p:sp>
      <p:sp>
        <p:nvSpPr>
          <p:cNvPr id="9" name="Prostokąt 8"/>
          <p:cNvSpPr/>
          <p:nvPr/>
        </p:nvSpPr>
        <p:spPr>
          <a:xfrm>
            <a:off x="539552" y="4235152"/>
            <a:ext cx="7568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kalka techniczna </a:t>
            </a:r>
            <a:r>
              <a:rPr lang="pl-PL" dirty="0"/>
              <a:t>-papier o różnym stopniu przezroczystości i grubości, stosowana jest do kreślenia głównie tuszem</a:t>
            </a:r>
            <a:endParaRPr lang="en-GB" dirty="0"/>
          </a:p>
        </p:txBody>
      </p:sp>
      <p:sp>
        <p:nvSpPr>
          <p:cNvPr id="10" name="Prostokąt 9"/>
          <p:cNvSpPr/>
          <p:nvPr/>
        </p:nvSpPr>
        <p:spPr>
          <a:xfrm>
            <a:off x="472124" y="5127313"/>
            <a:ext cx="7681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/>
              <a:t>papier i kalka milimetrowa </a:t>
            </a:r>
            <a:r>
              <a:rPr lang="pl-PL" dirty="0"/>
              <a:t>-służą do wykonywania rysunków odręcznych w określonej podziałce</a:t>
            </a:r>
            <a:endParaRPr lang="en-GB" dirty="0"/>
          </a:p>
        </p:txBody>
      </p:sp>
      <p:sp>
        <p:nvSpPr>
          <p:cNvPr id="11" name="Prostokąt 10"/>
          <p:cNvSpPr/>
          <p:nvPr/>
        </p:nvSpPr>
        <p:spPr>
          <a:xfrm>
            <a:off x="650444" y="5994029"/>
            <a:ext cx="7585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Tusz kreślarski </a:t>
            </a:r>
            <a:r>
              <a:rPr lang="pl-PL" dirty="0"/>
              <a:t>służy do utrwalania linii wykreślonych ołówkiem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998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760" y="339196"/>
            <a:ext cx="889248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3200" dirty="0"/>
              <a:t>Narzędzia kreślarskie i pomiarowe stosowane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w </a:t>
            </a:r>
            <a:r>
              <a:rPr lang="pl-PL" sz="3200" dirty="0"/>
              <a:t>rysunku technicznym</a:t>
            </a:r>
            <a:endParaRPr lang="en-GB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10533" y="2841136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Ołówki.</a:t>
            </a:r>
            <a:r>
              <a:rPr lang="pl-PL" sz="2000" dirty="0" smtClean="0"/>
              <a:t> Ze względu na stopień </a:t>
            </a:r>
            <a:r>
              <a:rPr lang="pl-PL" sz="2000" dirty="0" smtClean="0"/>
              <a:t>twardości </a:t>
            </a:r>
            <a:r>
              <a:rPr lang="pl-PL" sz="2000" dirty="0" smtClean="0"/>
              <a:t>dzieli się na trzy rodzaje:</a:t>
            </a:r>
            <a:endParaRPr lang="en-GB" sz="2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347056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miękkie – oznaczone symbolem </a:t>
            </a:r>
            <a:r>
              <a:rPr lang="pl-PL" b="1" dirty="0"/>
              <a:t>B, 2B </a:t>
            </a:r>
            <a:r>
              <a:rPr lang="pl-PL" dirty="0"/>
              <a:t>(stosujemy do szkicowania odręcznego)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średnie - </a:t>
            </a:r>
            <a:r>
              <a:rPr lang="pl-PL" b="1" dirty="0"/>
              <a:t>HB, F </a:t>
            </a:r>
            <a:r>
              <a:rPr lang="pl-PL" dirty="0"/>
              <a:t>(stosujemy do opisu rysunków)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twarde </a:t>
            </a:r>
            <a:r>
              <a:rPr lang="pl-PL" b="1" dirty="0"/>
              <a:t>H 2H, 3H </a:t>
            </a:r>
            <a:r>
              <a:rPr lang="pl-PL" dirty="0"/>
              <a:t>(stosujemy do rysowania za pomocą przyborów rysunkowych)</a:t>
            </a:r>
          </a:p>
          <a:p>
            <a:endParaRPr lang="en-GB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80088" y="1700808"/>
            <a:ext cx="7980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O</a:t>
            </a:r>
            <a:r>
              <a:rPr lang="pl-PL" b="1" dirty="0" smtClean="0"/>
              <a:t>łówek</a:t>
            </a:r>
            <a:r>
              <a:rPr lang="pl-PL" dirty="0" smtClean="0"/>
              <a:t> – narzędzie do pisania lub rysowania na papierze lub drewnie. Cechuje się czarnym lub ciemnoszarym kolorem pisma oraz możliwością starcia naniesionego za jego pomocą napisu.</a:t>
            </a:r>
            <a:endParaRPr lang="en-GB" dirty="0"/>
          </a:p>
        </p:txBody>
      </p:sp>
      <p:pic>
        <p:nvPicPr>
          <p:cNvPr id="6146" name="Picture 2" descr="Astra Polska S.A – Zestaw startowy decouage, producent artykułów i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05772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54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261</TotalTime>
  <Words>849</Words>
  <Application>Microsoft Office PowerPoint</Application>
  <PresentationFormat>Pokaz na ekranie (4:3)</PresentationFormat>
  <Paragraphs>83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Kierownictwo</vt:lpstr>
      <vt:lpstr>Jak powstaje rysunek techniczny?</vt:lpstr>
      <vt:lpstr>Co to jest rysunek ?</vt:lpstr>
      <vt:lpstr>Rodzaje rysunków technicznych</vt:lpstr>
      <vt:lpstr>Rodzaje rysunków technicznych</vt:lpstr>
      <vt:lpstr>Rodzaje rysunków technicznych</vt:lpstr>
      <vt:lpstr>Rodzaje rysunków technicznych</vt:lpstr>
      <vt:lpstr>Prezentacja programu PowerPoint</vt:lpstr>
      <vt:lpstr>Materiały stosowane w rysunku technicznym</vt:lpstr>
      <vt:lpstr>Narzędzia kreślarskie i pomiarowe stosowane  w rysunku technicznym</vt:lpstr>
      <vt:lpstr>Narzędzia kreślarskie i pomiarowe stosowane w rysunku technicznym</vt:lpstr>
      <vt:lpstr>Narzędzia kreślarskie i pomiarowe stosowane w rysunku technicznym</vt:lpstr>
      <vt:lpstr>Narzędzia kreślarskie i pomiarowe stosowane w rysunku technicznym</vt:lpstr>
      <vt:lpstr>Narzędzia kreślarskie i pomiarowe stosowane w rysunku technicznym</vt:lpstr>
      <vt:lpstr>Narzędzia kreślarskie i pomiarowe stosowane w rysunku technicznym</vt:lpstr>
      <vt:lpstr>Narzędzia kreślarskie i pomiarowe stosowane w rysunku technicznym</vt:lpstr>
      <vt:lpstr>Narzędzia kreślarskie i pomiarowe stosowane w rysunku technicznym</vt:lpstr>
      <vt:lpstr>Narzędzia kreślarskie i pomiarowe stosowane w rysunku technicznym</vt:lpstr>
      <vt:lpstr>Narzędzia kreślarskie i pomiarowe stosowane w rysunku technicznym</vt:lpstr>
      <vt:lpstr>Narzędzia kreślarskie i pomiarowe stosowane w rysunku technicznym</vt:lpstr>
      <vt:lpstr>Narzędzia kreślarskie i pomiarowe stosowane w rysunku technicznym</vt:lpstr>
      <vt:lpstr>Programy komputerowe</vt:lpstr>
      <vt:lpstr>Programy komputerowe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powstaje rysunek techniczny?</dc:title>
  <dc:creator>Ania Budzińska</dc:creator>
  <cp:lastModifiedBy>Ania Budzińska</cp:lastModifiedBy>
  <cp:revision>57</cp:revision>
  <dcterms:created xsi:type="dcterms:W3CDTF">2020-05-12T15:48:25Z</dcterms:created>
  <dcterms:modified xsi:type="dcterms:W3CDTF">2020-05-12T20:26:23Z</dcterms:modified>
</cp:coreProperties>
</file>