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1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6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8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9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8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7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95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7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64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1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82D2-FD68-4599-8719-469AADFDFEF9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E612-22C2-4D3D-9E38-9677C895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1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759" y="188640"/>
            <a:ext cx="9036496" cy="1470025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/>
              <a:t>TEMAT: </a:t>
            </a:r>
            <a:r>
              <a:rPr lang="en-GB" sz="3600" b="1" dirty="0" smtClean="0"/>
              <a:t>ELEMENTY RYSUNKU TECHNICZNEGO</a:t>
            </a:r>
            <a:br>
              <a:rPr lang="en-GB" sz="3600" b="1" dirty="0" smtClean="0"/>
            </a:br>
            <a:endParaRPr lang="en-GB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2627" y="1124744"/>
            <a:ext cx="6400800" cy="1752600"/>
          </a:xfrm>
        </p:spPr>
        <p:txBody>
          <a:bodyPr/>
          <a:lstStyle/>
          <a:p>
            <a:r>
              <a:rPr lang="pl-PL" b="1" dirty="0" smtClean="0"/>
              <a:t>Co powinieneś wiedzieć i umieć: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1331640" y="1844824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c</a:t>
            </a:r>
            <a:r>
              <a:rPr lang="pl-PL" sz="2000" dirty="0"/>
              <a:t>o to jest </a:t>
            </a:r>
            <a:r>
              <a:rPr lang="pl-PL" sz="2000" dirty="0" smtClean="0"/>
              <a:t>norma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/>
              <a:t>co </a:t>
            </a:r>
            <a:r>
              <a:rPr lang="pl-PL" sz="2000" dirty="0"/>
              <a:t>to jest </a:t>
            </a:r>
            <a:r>
              <a:rPr lang="pl-PL" sz="2000" dirty="0" smtClean="0"/>
              <a:t>normalizacja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/>
              <a:t>jakie </a:t>
            </a:r>
            <a:r>
              <a:rPr lang="pl-PL" sz="2000" dirty="0"/>
              <a:t>są arkusze </a:t>
            </a:r>
            <a:r>
              <a:rPr lang="pl-PL" sz="2000" dirty="0" smtClean="0"/>
              <a:t>rysunkowe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/>
              <a:t>jakie </a:t>
            </a:r>
            <a:r>
              <a:rPr lang="pl-PL" sz="2000" dirty="0"/>
              <a:t>są podziałki </a:t>
            </a:r>
            <a:r>
              <a:rPr lang="pl-PL" sz="2000" dirty="0" smtClean="0"/>
              <a:t>rysunkowe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/>
              <a:t>jakie </a:t>
            </a:r>
            <a:r>
              <a:rPr lang="pl-PL" sz="2000" dirty="0"/>
              <a:t>są </a:t>
            </a:r>
            <a:r>
              <a:rPr lang="pl-PL" sz="2000" dirty="0" smtClean="0"/>
              <a:t>linie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/>
              <a:t>wymieniać </a:t>
            </a:r>
            <a:r>
              <a:rPr lang="pl-PL" sz="2000" dirty="0"/>
              <a:t>i przeliczać arkusze </a:t>
            </a:r>
            <a:r>
              <a:rPr lang="pl-PL" sz="2000" dirty="0" smtClean="0"/>
              <a:t>rysunkowe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/>
              <a:t>stosować podziałki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/>
              <a:t>stosować </a:t>
            </a:r>
            <a:r>
              <a:rPr lang="pl-PL" sz="2000" dirty="0"/>
              <a:t>różne grubości </a:t>
            </a:r>
            <a:r>
              <a:rPr lang="pl-PL" sz="2000" dirty="0" smtClean="0"/>
              <a:t>linii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000" dirty="0" smtClean="0"/>
              <a:t>wykonać </a:t>
            </a:r>
            <a:r>
              <a:rPr lang="pl-PL" sz="2000" dirty="0"/>
              <a:t>obramowanie i tabliczkę rysunkową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83568" y="494116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Zapoznaj się z </a:t>
            </a:r>
            <a:r>
              <a:rPr lang="pl-PL" sz="2000" b="1" dirty="0" smtClean="0"/>
              <a:t>prezentacją i materiałem z podręcznika str. 53-56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Następnie wykonaj z podręcznika</a:t>
            </a:r>
            <a:r>
              <a:rPr lang="pl-PL" sz="2000" b="1" dirty="0" smtClean="0"/>
              <a:t>:  ćw. 1, 2/53, ćw. 4/55, ćw. 5 i 7/56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Uzupełnij</a:t>
            </a:r>
            <a:r>
              <a:rPr lang="pl-PL" sz="2000" b="1" dirty="0" smtClean="0"/>
              <a:t> kartę pracy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Czas pracy</a:t>
            </a:r>
            <a:r>
              <a:rPr lang="pl-PL" sz="2000" b="1" dirty="0" smtClean="0"/>
              <a:t>: 2 tygodnie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0919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352" y="26064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Tabliczka</a:t>
            </a:r>
            <a:r>
              <a:rPr lang="en-GB" b="1" dirty="0" smtClean="0"/>
              <a:t> </a:t>
            </a:r>
            <a:r>
              <a:rPr lang="en-GB" b="1" dirty="0" err="1" smtClean="0"/>
              <a:t>rysunkowa</a:t>
            </a:r>
            <a:r>
              <a:rPr lang="en-GB" b="1" dirty="0" smtClean="0"/>
              <a:t> (PN-82/N-01616 ).</a:t>
            </a:r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647564" y="1674673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Znaczną część objaśnień i uwag, w które trzeba zaopatrzyć rysunek, zestawiamy w specjalnej tabliczce rysunkowej, którą umieszcza się w prawym dolnym rogu arkusza tak, żeby jej odpowiednie boki pokrywały się z linią obramowania. Boki tabliczki narysowane są linią ciągłą grubą i pokrywają się z linią obramowania</a:t>
            </a:r>
            <a:endParaRPr lang="en-GB" dirty="0"/>
          </a:p>
        </p:txBody>
      </p:sp>
      <p:pic>
        <p:nvPicPr>
          <p:cNvPr id="5122" name="Picture 2" descr="Tabliczka rysunk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068960"/>
            <a:ext cx="741763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8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Normalizacja w rysunku technicznym</a:t>
            </a:r>
            <a:endParaRPr lang="en-GB" b="1" dirty="0"/>
          </a:p>
        </p:txBody>
      </p:sp>
      <p:sp>
        <p:nvSpPr>
          <p:cNvPr id="3" name="Prostokąt 2"/>
          <p:cNvSpPr/>
          <p:nvPr/>
        </p:nvSpPr>
        <p:spPr>
          <a:xfrm>
            <a:off x="467544" y="175570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Rysunek techniczny, wykonany zarówno jako szkic — odręcznie, jak i za pomocą przyborów kreślarskich, musi odpowiadać pewnym przepisom (normom), które umożliwiają jednoznaczne zrozumienie jego treści.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611560" y="296733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Norma</a:t>
            </a:r>
            <a:r>
              <a:rPr lang="pl-PL" dirty="0" smtClean="0"/>
              <a:t> jest to ustalona, ogólnie przyjęta zasada, reguła, wzór, przepis, sposób postępowania w określonej dziedzinie.</a:t>
            </a:r>
            <a:endParaRPr lang="en-GB" dirty="0"/>
          </a:p>
        </p:txBody>
      </p:sp>
      <p:sp>
        <p:nvSpPr>
          <p:cNvPr id="5" name="Prostokąt 4"/>
          <p:cNvSpPr/>
          <p:nvPr/>
        </p:nvSpPr>
        <p:spPr>
          <a:xfrm>
            <a:off x="683568" y="382591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Normalizacja</a:t>
            </a:r>
            <a:r>
              <a:rPr lang="pl-PL" dirty="0" smtClean="0"/>
              <a:t> jest to opracowywanie i wprowadzanie w życie norm, ujednolicanie. </a:t>
            </a:r>
            <a:endParaRPr lang="en-GB" dirty="0"/>
          </a:p>
        </p:txBody>
      </p:sp>
      <p:sp>
        <p:nvSpPr>
          <p:cNvPr id="6" name="Prostokąt 5"/>
          <p:cNvSpPr/>
          <p:nvPr/>
        </p:nvSpPr>
        <p:spPr>
          <a:xfrm>
            <a:off x="623570" y="4797152"/>
            <a:ext cx="7764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Normy rysunkowe zawierają szczegółowo opracowane przepisy dotyczące wszystkich zagadnień związanych z wykonaniem rysunku technicznego.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2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Arkusze</a:t>
            </a:r>
            <a:r>
              <a:rPr lang="en-GB" b="1" dirty="0" smtClean="0"/>
              <a:t> </a:t>
            </a:r>
            <a:r>
              <a:rPr lang="en-GB" b="1" dirty="0" err="1" smtClean="0"/>
              <a:t>rysunkowe</a:t>
            </a:r>
            <a:r>
              <a:rPr lang="en-GB" b="1" dirty="0" smtClean="0"/>
              <a:t> (PN-82/N-01616 ).</a:t>
            </a:r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539552" y="170080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Wielkości i kształt arkuszy rysunkowych są ujednolicone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467544" y="20701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Jako podstawowy rozmiar arkusza papieru przyjęto arkusz o wymiarach 297x210 mm, oznaczając go symbolem A4. Inne rozmiary są wielokrotnymi lub </a:t>
            </a:r>
            <a:r>
              <a:rPr lang="pl-PL" dirty="0" err="1" smtClean="0"/>
              <a:t>podwielokrotnym</a:t>
            </a:r>
            <a:r>
              <a:rPr lang="pl-PL" dirty="0" smtClean="0"/>
              <a:t> A4</a:t>
            </a:r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54935"/>
              </p:ext>
            </p:extLst>
          </p:nvPr>
        </p:nvGraphicFramePr>
        <p:xfrm>
          <a:off x="467544" y="3212976"/>
          <a:ext cx="396044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295"/>
                <a:gridCol w="316514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Format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Wymiary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obcięciu</a:t>
                      </a:r>
                      <a:r>
                        <a:rPr lang="en-GB" dirty="0" smtClean="0"/>
                        <a:t> [mm]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841×1189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594×841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420×594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297×420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210×297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Formaty arkus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31" y="3140968"/>
            <a:ext cx="4335831" cy="32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2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Standardowe</a:t>
            </a:r>
            <a:r>
              <a:rPr lang="en-GB" b="1" dirty="0" smtClean="0"/>
              <a:t> </a:t>
            </a:r>
            <a:r>
              <a:rPr lang="en-GB" b="1" dirty="0" err="1" smtClean="0"/>
              <a:t>podziałki</a:t>
            </a:r>
            <a:r>
              <a:rPr lang="en-GB" b="1" dirty="0" smtClean="0"/>
              <a:t> </a:t>
            </a:r>
            <a:r>
              <a:rPr lang="en-GB" b="1" dirty="0" err="1" smtClean="0"/>
              <a:t>rysunkowe</a:t>
            </a:r>
            <a:r>
              <a:rPr lang="en-GB" b="1" dirty="0" smtClean="0"/>
              <a:t> (PN-80/N-01610)</a:t>
            </a:r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468613" y="208156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Podziałka rysunkowa jest to liczbowy stosunek wymiarów liniowych przedstawionych na rysunku do rzeczywistych wymiarów przedmiotu</a:t>
            </a: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431540" y="3140968"/>
            <a:ext cx="82809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rysunku technicznym maszynowym stosuje się podziałki rysunkowe zgodne z normą PN-80/N-01610, tj</a:t>
            </a:r>
            <a:r>
              <a:rPr lang="pl-PL" dirty="0" smtClean="0"/>
              <a:t>.:</a:t>
            </a:r>
          </a:p>
          <a:p>
            <a:endParaRPr lang="pl-PL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zwiększające 50:1, 20:1, 10:1, 5:1, </a:t>
            </a:r>
            <a:r>
              <a:rPr lang="pl-PL" dirty="0" smtClean="0"/>
              <a:t>2:1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/>
              <a:t>naturalną 1:1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 smtClean="0"/>
              <a:t>zmniejszające </a:t>
            </a:r>
            <a:r>
              <a:rPr lang="pl-PL" dirty="0"/>
              <a:t>1:2, 1:5, 1:10, 1:20, 1:50 itd.</a:t>
            </a:r>
          </a:p>
        </p:txBody>
      </p:sp>
    </p:spTree>
    <p:extLst>
      <p:ext uri="{BB962C8B-B14F-4D97-AF65-F5344CB8AC3E}">
        <p14:creationId xmlns:p14="http://schemas.microsoft.com/office/powerpoint/2010/main" val="233229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Linie</a:t>
            </a:r>
            <a:r>
              <a:rPr lang="en-GB" b="1" dirty="0" smtClean="0"/>
              <a:t> </a:t>
            </a:r>
            <a:r>
              <a:rPr lang="en-GB" b="1" dirty="0" err="1" smtClean="0"/>
              <a:t>rysunkowe</a:t>
            </a:r>
            <a:r>
              <a:rPr lang="en-GB" b="1" dirty="0" smtClean="0"/>
              <a:t> ( PN-82/N-01616)</a:t>
            </a:r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503548" y="139767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rysunku technicznym maszynowym stosuje się linie cienkie, grube i bardzo grube. Linia cienka ma około 1/2 grubości linii grubej. W epoce rysunku ręcznego zróżnicowania grubości linii dokonywało się stosując ołówki o różnej twardości lub różne piórka tuszowe. Współczesne systemy komputerowego wspomagania projektowania dają możliwości dokładnego określania grubości linii</a:t>
            </a:r>
            <a:endParaRPr lang="en-GB" dirty="0"/>
          </a:p>
        </p:txBody>
      </p:sp>
      <p:pic>
        <p:nvPicPr>
          <p:cNvPr id="2050" name="Picture 2" descr="Linie rysunk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41" y="2996952"/>
            <a:ext cx="650901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2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5" y="350776"/>
            <a:ext cx="8707290" cy="615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7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Zastosowanie linii rysunkowych</a:t>
            </a:r>
            <a:endParaRPr lang="en-GB" sz="4000" b="1" dirty="0"/>
          </a:p>
        </p:txBody>
      </p:sp>
      <p:pic>
        <p:nvPicPr>
          <p:cNvPr id="6146" name="Picture 2" descr="PODSTAWOWE ZASADY WYMIAROWANIA - ppt video online pobie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30" y="1484784"/>
            <a:ext cx="6964340" cy="52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5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scholaris.pl/resource-files/211/rysunek_techniczny_zasady_52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452437"/>
            <a:ext cx="841057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Obramowanie</a:t>
            </a:r>
            <a:r>
              <a:rPr lang="en-GB" b="1" dirty="0" smtClean="0"/>
              <a:t> </a:t>
            </a:r>
            <a:r>
              <a:rPr lang="en-GB" b="1" dirty="0" err="1" smtClean="0"/>
              <a:t>arkuszy</a:t>
            </a:r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141277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Używany do rysunków szkolnych format A4 przed obcięciem ma wymiary 312x225 mm. obrzeże arkusza a ulegające zabrudzeniu i niszczeniu odgraniczamy od powierzchni użytkowej linią obramowania b biegnącą równolegle do linii cięcia c w odległości 5 mm. Rysunek i tabliczka rysunkowa mogą zajmować całą powierzchnię arkusza ograniczoną przez linię obramowania.</a:t>
            </a:r>
          </a:p>
          <a:p>
            <a:endParaRPr lang="en-GB" dirty="0"/>
          </a:p>
        </p:txBody>
      </p:sp>
      <p:pic>
        <p:nvPicPr>
          <p:cNvPr id="4100" name="Picture 4" descr="http://www.psp1.pionki.pl/images/przedmioty/zajeciaTechniczne/obramowanie_arkus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03" y="2780928"/>
            <a:ext cx="30082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636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418</Words>
  <Application>Microsoft Office PowerPoint</Application>
  <PresentationFormat>Pokaz na ekranie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TEMAT: ELEMENTY RYSUNKU TECHNICZNEGO </vt:lpstr>
      <vt:lpstr>Normalizacja w rysunku technicznym</vt:lpstr>
      <vt:lpstr>Arkusze rysunkowe (PN-82/N-01616 ).</vt:lpstr>
      <vt:lpstr>Standardowe podziałki rysunkowe (PN-80/N-01610)</vt:lpstr>
      <vt:lpstr>Linie rysunkowe ( PN-82/N-01616)</vt:lpstr>
      <vt:lpstr>Prezentacja programu PowerPoint</vt:lpstr>
      <vt:lpstr>Zastosowanie linii rysunkowych</vt:lpstr>
      <vt:lpstr>Prezentacja programu PowerPoint</vt:lpstr>
      <vt:lpstr>Obramowanie arkuszy</vt:lpstr>
      <vt:lpstr>Tabliczka rysunkowa (PN-82/N-01616 ).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ELEMENTY RYSUNKU TECHNICZNEGO</dc:title>
  <dc:creator>Ania Budzińska</dc:creator>
  <cp:lastModifiedBy>Ania Budzińska</cp:lastModifiedBy>
  <cp:revision>16</cp:revision>
  <dcterms:created xsi:type="dcterms:W3CDTF">2020-05-26T20:25:56Z</dcterms:created>
  <dcterms:modified xsi:type="dcterms:W3CDTF">2020-05-26T21:14:46Z</dcterms:modified>
</cp:coreProperties>
</file>