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60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5" d="100"/>
          <a:sy n="95" d="100"/>
        </p:scale>
        <p:origin x="105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amequizy.pl/sprawdz-swoja-wiedze-na-temat-dnia-ziemi/" TargetMode="External"/><Relationship Id="rId2" Type="http://schemas.openxmlformats.org/officeDocument/2006/relationships/hyperlink" Target="https://wordwall.net/pl/resource/1527193/quiz-dzie&#324;-ziem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ocdn.eu/images/pulscms/NjA7MDA_/f8195105-26a0-402d-b293-3758b212f786.jpeg" TargetMode="External"/><Relationship Id="rId3" Type="http://schemas.openxmlformats.org/officeDocument/2006/relationships/hyperlink" Target="https://www.youngliving.com/blog/eu/pl/22-pomysly-na-uczczenie-dnia-ziemi/" TargetMode="External"/><Relationship Id="rId7" Type="http://schemas.openxmlformats.org/officeDocument/2006/relationships/hyperlink" Target="https://naukaoklimacie.pl/fakty-i-mity/mit-nie-ma-globalnego-ocieplenia-48/" TargetMode="External"/><Relationship Id="rId2" Type="http://schemas.openxmlformats.org/officeDocument/2006/relationships/hyperlink" Target="https://www.green-projects.pl/dzien-ziemi-dlaczego-go-obchodzim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zkolneblogi.pl/blogi/sko-wysokienice/chce-ratowac-przyrode-oszczedzam-wode/" TargetMode="External"/><Relationship Id="rId5" Type="http://schemas.openxmlformats.org/officeDocument/2006/relationships/hyperlink" Target="https://yanko.com.pl/2830-2/" TargetMode="External"/><Relationship Id="rId10" Type="http://schemas.openxmlformats.org/officeDocument/2006/relationships/hyperlink" Target="https://i.gremicdn.pl/image/free/353317c1fb35b32c1d34efb3c255b233/?t=resize:fill:408:255,enlarge:1" TargetMode="External"/><Relationship Id="rId4" Type="http://schemas.openxmlformats.org/officeDocument/2006/relationships/hyperlink" Target="https://s.mamotoja.pl/i/segregacja-smieci-infografika-SLIDER-109848.jpg" TargetMode="External"/><Relationship Id="rId9" Type="http://schemas.openxmlformats.org/officeDocument/2006/relationships/hyperlink" Target="https://lopuchowko.poznan.lasy.gov.pl/image/journal/article?img_id=38120207&amp;t=158754528583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rita.pl/ciekawostki/w-trosce-o-nature/dzien-ziemi#_ftn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CF4F31AC-1030-451B-BDF5-722FBDF66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296" y="4889033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22 KWIETNIA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858AE877-9129-451B-B274-542BB6D75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524" y="3297163"/>
            <a:ext cx="7766936" cy="1646302"/>
          </a:xfrm>
        </p:spPr>
        <p:txBody>
          <a:bodyPr/>
          <a:lstStyle/>
          <a:p>
            <a:pPr algn="ctr"/>
            <a:r>
              <a:rPr lang="pl-PL" dirty="0"/>
              <a:t>DZIEŃ ZIEMI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1D4DF34B-D1FB-4A18-B21D-1C0F68E71605}"/>
              </a:ext>
            </a:extLst>
          </p:cNvPr>
          <p:cNvSpPr txBox="1">
            <a:spLocks/>
          </p:cNvSpPr>
          <p:nvPr/>
        </p:nvSpPr>
        <p:spPr>
          <a:xfrm>
            <a:off x="7207669" y="2952813"/>
            <a:ext cx="2403790" cy="505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pl-PL" dirty="0"/>
          </a:p>
        </p:txBody>
      </p:sp>
      <p:pic>
        <p:nvPicPr>
          <p:cNvPr id="7" name="Picture 2" descr="Światowy Dzień Ziemi 2021. Kiedy go obchodzimy?">
            <a:extLst>
              <a:ext uri="{FF2B5EF4-FFF2-40B4-BE49-F238E27FC236}">
                <a16:creationId xmlns:a16="http://schemas.microsoft.com/office/drawing/2014/main" id="{ED6C1792-ACE7-4A49-B742-5BA7E3DA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1" y="872597"/>
            <a:ext cx="4887686" cy="274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340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28DD24-A635-481F-9ECB-3A0C12743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dbać o środowisko w życiu codziennym?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70073-7244-491C-9CA1-CB059FCBB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nie zabierać na zakupy jednorazowych torebek</a:t>
            </a:r>
          </a:p>
          <a:p>
            <a:r>
              <a:rPr lang="pl-PL" dirty="0"/>
              <a:t>segregować śmieci</a:t>
            </a:r>
          </a:p>
          <a:p>
            <a:r>
              <a:rPr lang="pl-PL" dirty="0"/>
              <a:t>szanować naturę</a:t>
            </a:r>
          </a:p>
          <a:p>
            <a:r>
              <a:rPr lang="pl-PL" dirty="0"/>
              <a:t>oszczędzać energię</a:t>
            </a:r>
          </a:p>
          <a:p>
            <a:r>
              <a:rPr lang="pl-PL" dirty="0"/>
              <a:t>wybierać transport przyjazny środowisku np. rower zamiast samochodu</a:t>
            </a:r>
          </a:p>
          <a:p>
            <a:r>
              <a:rPr lang="pl-PL" dirty="0"/>
              <a:t>zmniejszać zanieczyszczenie wód</a:t>
            </a:r>
          </a:p>
          <a:p>
            <a:r>
              <a:rPr lang="pl-PL" dirty="0"/>
              <a:t>nie marnować jedzenia</a:t>
            </a:r>
          </a:p>
          <a:p>
            <a:r>
              <a:rPr lang="pl-PL" dirty="0"/>
              <a:t>używać produktów wielorazowego użytku</a:t>
            </a:r>
          </a:p>
          <a:p>
            <a:r>
              <a:rPr lang="pl-PL" dirty="0"/>
              <a:t>nie marnować papieru</a:t>
            </a:r>
          </a:p>
        </p:txBody>
      </p:sp>
      <p:sp>
        <p:nvSpPr>
          <p:cNvPr id="5" name="Słoneczko 4">
            <a:extLst>
              <a:ext uri="{FF2B5EF4-FFF2-40B4-BE49-F238E27FC236}">
                <a16:creationId xmlns:a16="http://schemas.microsoft.com/office/drawing/2014/main" id="{FAC0B137-7F0E-4B33-814D-D71109980522}"/>
              </a:ext>
            </a:extLst>
          </p:cNvPr>
          <p:cNvSpPr/>
          <p:nvPr/>
        </p:nvSpPr>
        <p:spPr>
          <a:xfrm>
            <a:off x="6825342" y="1513115"/>
            <a:ext cx="1752600" cy="1611085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9958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7E9F51-3499-4689-B2E8-BB68BB773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Sprawdź swoją wiedzę: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C7966F-6151-474E-8575-6C646470B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https://wordwall.net/pl/resource/1527193/quiz-dzień-ziemi</a:t>
            </a:r>
            <a:endParaRPr lang="pl-PL" dirty="0"/>
          </a:p>
          <a:p>
            <a:r>
              <a:rPr lang="pl-PL" dirty="0">
                <a:hlinkClick r:id="rId3"/>
              </a:rPr>
              <a:t>https://samequizy.pl/sprawdz-swoja-wiedze-na-temat-dnia-ziemi/</a:t>
            </a:r>
            <a:endParaRPr lang="pl-PL" sz="1600" i="0" dirty="0">
              <a:effectLst/>
              <a:latin typeface="Fira Sans" panose="020B0503050000020004" pitchFamily="34" charset="0"/>
            </a:endParaRPr>
          </a:p>
          <a:p>
            <a:pPr marL="0" indent="0">
              <a:buNone/>
            </a:pPr>
            <a:endParaRPr lang="pl-PL" sz="1600" i="0" dirty="0">
              <a:effectLst/>
              <a:latin typeface="Fira Sans" panose="020B0503050000020004" pitchFamily="34" charset="0"/>
            </a:endParaRPr>
          </a:p>
          <a:p>
            <a:pPr marL="0" indent="0">
              <a:buNone/>
            </a:pPr>
            <a:r>
              <a:rPr lang="pl-PL" sz="1600" i="0" dirty="0">
                <a:effectLst/>
                <a:latin typeface="Fira Sans" panose="020B0503050000020004" pitchFamily="34" charset="0"/>
              </a:rPr>
              <a:t>Flaga Ziemi (stworzona przez Johna </a:t>
            </a:r>
            <a:r>
              <a:rPr lang="pl-PL" sz="1600" i="0" dirty="0" err="1">
                <a:effectLst/>
                <a:latin typeface="Fira Sans" panose="020B0503050000020004" pitchFamily="34" charset="0"/>
              </a:rPr>
              <a:t>McConnela</a:t>
            </a:r>
            <a:r>
              <a:rPr lang="pl-PL" sz="1600" i="0" dirty="0">
                <a:effectLst/>
                <a:latin typeface="Fira Sans" panose="020B0503050000020004" pitchFamily="34" charset="0"/>
              </a:rPr>
              <a:t>) jest nieoficjalna, ponieważ Ziemia nie ma oficjalnego organu zarządzającego. Na fladze jest umieszczone zdjęcie z NASA. Pierwotnie co prawda była chroniona prawem autorskim, jednak amerykański sąd orzekł jego nieważność. Teraz zdjęcie należy do domeny publicznej.</a:t>
            </a:r>
            <a:endParaRPr lang="pl-PL" sz="16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D06DF4F-70A5-4098-8417-35E3018F7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832" y="4584246"/>
            <a:ext cx="2725512" cy="181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5827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187394-6579-4BAD-911B-B26383D1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1874C8-FD6D-4F4B-92CB-BCA29EB29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41" y="1869187"/>
            <a:ext cx="8596668" cy="3880773"/>
          </a:xfrm>
        </p:spPr>
        <p:txBody>
          <a:bodyPr>
            <a:normAutofit fontScale="92500"/>
          </a:bodyPr>
          <a:lstStyle/>
          <a:p>
            <a:r>
              <a:rPr lang="pl-PL" sz="1600" dirty="0">
                <a:hlinkClick r:id="rId2"/>
              </a:rPr>
              <a:t>https://www.green-projects.pl/dzien-ziemi-dlaczego-go-obchodzimy/</a:t>
            </a:r>
            <a:endParaRPr lang="pl-PL" sz="1600" dirty="0"/>
          </a:p>
          <a:p>
            <a:r>
              <a:rPr lang="pl-PL" sz="1600" dirty="0">
                <a:hlinkClick r:id="rId3"/>
              </a:rPr>
              <a:t>https://www.youngliving.com/blog/eu/pl/22-pomysly-na-uczczenie-dnia-ziemi/</a:t>
            </a:r>
            <a:endParaRPr lang="pl-PL" sz="1600" dirty="0"/>
          </a:p>
          <a:p>
            <a:r>
              <a:rPr lang="pl-PL" sz="1600" dirty="0">
                <a:hlinkClick r:id="rId4"/>
              </a:rPr>
              <a:t>https://s.mamotoja.pl/i/segregacja-smieci-infografika-SLIDER-109848.jpg</a:t>
            </a:r>
            <a:endParaRPr lang="pl-PL" sz="1600" dirty="0"/>
          </a:p>
          <a:p>
            <a:r>
              <a:rPr lang="pl-PL" sz="1600" dirty="0">
                <a:hlinkClick r:id="rId5"/>
              </a:rPr>
              <a:t>https://yanko.com.pl/2830-2/</a:t>
            </a:r>
            <a:endParaRPr lang="pl-PL" sz="1600" dirty="0"/>
          </a:p>
          <a:p>
            <a:r>
              <a:rPr lang="pl-PL" sz="1600" dirty="0">
                <a:hlinkClick r:id="rId6"/>
              </a:rPr>
              <a:t>https://www.szkolneblogi.pl/blogi/sko-wysokienice/chce-ratowac-przyrode-oszczedzam-wode/</a:t>
            </a:r>
            <a:endParaRPr lang="pl-PL" sz="1600" dirty="0"/>
          </a:p>
          <a:p>
            <a:r>
              <a:rPr lang="pl-PL" sz="1600" dirty="0">
                <a:hlinkClick r:id="rId7"/>
              </a:rPr>
              <a:t>https://naukaoklimacie.pl/fakty-i-mity/mit-nie-ma-globalnego-ocieplenia-48/</a:t>
            </a:r>
            <a:endParaRPr lang="pl-PL" sz="1600" dirty="0"/>
          </a:p>
          <a:p>
            <a:r>
              <a:rPr lang="pl-PL" sz="1600" dirty="0">
                <a:hlinkClick r:id="rId8"/>
              </a:rPr>
              <a:t>https://ocdn.eu/images/pulscms/NjA7MDA_/f8195105-26a0-402d-b293-3758b212f786.jpeg</a:t>
            </a:r>
            <a:endParaRPr lang="pl-PL" sz="1600" dirty="0"/>
          </a:p>
          <a:p>
            <a:r>
              <a:rPr lang="pl-PL" sz="1600" dirty="0">
                <a:hlinkClick r:id="rId9"/>
              </a:rPr>
              <a:t>https://lopuchowko.poznan.lasy.gov.pl/image/journal/article?img_id=38120207&amp;t=1587545285834</a:t>
            </a:r>
            <a:endParaRPr lang="pl-PL" sz="1600" dirty="0"/>
          </a:p>
          <a:p>
            <a:r>
              <a:rPr lang="pl-PL" sz="1600" dirty="0">
                <a:hlinkClick r:id="rId10"/>
              </a:rPr>
              <a:t>https://i.gremicdn.pl/image/free/353317c1fb35b32c1d34efb3c255b233/?t=resize:fill:408:255,enlarge:1</a:t>
            </a:r>
            <a:endParaRPr lang="pl-PL" sz="1600" dirty="0"/>
          </a:p>
          <a:p>
            <a:endParaRPr lang="pl-PL" sz="1600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566901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C19885-548D-4E2D-80F9-6E210E9E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507" y="0"/>
            <a:ext cx="8596668" cy="2595460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DZIĘKUJEMY ZA UWAGĘ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003CE52-FBF2-4E65-9B87-29C1540C4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763" y="2774848"/>
            <a:ext cx="8596668" cy="1513914"/>
          </a:xfrm>
        </p:spPr>
        <p:txBody>
          <a:bodyPr/>
          <a:lstStyle/>
          <a:p>
            <a:pPr algn="ctr"/>
            <a:r>
              <a:rPr lang="pl-PL" dirty="0"/>
              <a:t>Prezentacje wykonały: Amelia Rybińska i Maria Jaworska z klasy 8b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071B34D-FC44-4196-8A37-2398BE68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574" b="5177"/>
          <a:stretch/>
        </p:blipFill>
        <p:spPr>
          <a:xfrm>
            <a:off x="3086101" y="3683454"/>
            <a:ext cx="3771900" cy="25540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77755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1A5E07-17FC-403E-BDE7-FAE8CFA2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dirty="0">
                <a:effectLst/>
                <a:latin typeface="verdana" panose="020B0604030504040204" pitchFamily="34" charset="0"/>
              </a:rPr>
              <a:t>Dawno</a:t>
            </a:r>
            <a:r>
              <a:rPr lang="pl-PL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l-PL" b="0" i="0" dirty="0">
                <a:effectLst/>
                <a:latin typeface="verdana" panose="020B0604030504040204" pitchFamily="34" charset="0"/>
              </a:rPr>
              <a:t>temu</a:t>
            </a:r>
            <a:r>
              <a:rPr lang="pl-PL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l-PL" b="0" i="0" dirty="0">
                <a:effectLst/>
                <a:latin typeface="verdana" panose="020B0604030504040204" pitchFamily="34" charset="0"/>
              </a:rPr>
              <a:t>w</a:t>
            </a:r>
            <a:r>
              <a:rPr lang="pl-PL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l-PL" b="0" i="0" dirty="0">
                <a:effectLst/>
                <a:latin typeface="verdana" panose="020B0604030504040204" pitchFamily="34" charset="0"/>
              </a:rPr>
              <a:t>Ameryce…</a:t>
            </a:r>
            <a:br>
              <a:rPr lang="pl-PL" b="0" i="0" dirty="0">
                <a:effectLst/>
                <a:latin typeface="verdana" panose="020B060403050404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065CDB-39A6-42ED-89FB-2C979A2A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47" y="1670731"/>
            <a:ext cx="9206895" cy="443615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Wszystko zaczęło się już w latach 60-tych w USA. To były czasy hipisów, wojny w Wietnamie, Jimiego </a:t>
            </a:r>
            <a:r>
              <a:rPr lang="pl-PL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Hendrixa</a:t>
            </a: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czy przebojów Beatlesów i Simona &amp; </a:t>
            </a:r>
            <a:r>
              <a:rPr lang="pl-PL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Garfunkela</a:t>
            </a: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Ale też czasy, gdy nie przejmowano się zbytnio zanieczyszczeniem środowiska, bo przecież jasne było, że przemysł musi truć, żeby się wciąż rozwijać, a samochody muszą spalać hektolitry paliwa w swoich wielkich silnikach V8. Lecz znalazł się jeden człowiek, któremu środowisko naturalne nie było obojętne. W 1969 roku na własne oczy widział wielki wyciek oleju w Santa Barbara, który go mocno poruszył. Dodatkowo zainspirował go ruch antywojenny, który postanowił wykorzystać do zainteresowania społeczeństwa sprawami zanieczyszczenia powietrza i wody (w tamtych czasach nie</a:t>
            </a:r>
            <a:r>
              <a:rPr lang="pl-PL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słyszano jeszcze o </a:t>
            </a:r>
            <a:r>
              <a:rPr lang="pl-PL" b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zmianach klimatu</a:t>
            </a:r>
            <a:r>
              <a:rPr lang="pl-PL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Ten człowiek nazywał się </a:t>
            </a:r>
            <a:r>
              <a:rPr lang="pl-PL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Gaylord</a:t>
            </a: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Nelson. To właśnie on był pomysłodawcą utworzenia narodowego ruchu edukacyjnego na rzecz ochrony środowiska. Do współpracy zaprosił jeszcze kongresmena </a:t>
            </a:r>
            <a:r>
              <a:rPr lang="pl-PL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Pete’a</a:t>
            </a: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McCloskeya</a:t>
            </a: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oraz wywodzącego się z Harvardu </a:t>
            </a:r>
            <a:r>
              <a:rPr lang="pl-PL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eko</a:t>
            </a: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-działacza Denisa Hayesa. W sumie uzbierało się aż 85 osób zaangażowanych w promowanie tej inicjatywy. Na dzień wielkiej akcji został wybrany 22 kwietnia 1970 roku.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535184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E62F4B-7B7B-4105-9529-C57AD24EE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oszczędzać wodę?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151F21-D967-42E3-B070-B42DD3731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63" y="1823132"/>
            <a:ext cx="8596668" cy="3880773"/>
          </a:xfrm>
        </p:spPr>
        <p:txBody>
          <a:bodyPr/>
          <a:lstStyle/>
          <a:p>
            <a:pPr algn="l"/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 jest tajemnicą, że krótszy czas pod prysznicem i unikanie kąpieli w wannie to sposoby, aby wpływać korzystnie na środowisko. Mamy jednak kilka trików, jak oszczędzać wodę, których być może nie znasz: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Napraw cieknące krany i słuchawki prysznicowe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Uruchamiaj zmywarkę i pralkę tylko wtedy, gdy są pełne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Podczas gotowania obieraj i myj warzywa w dużej misce, zamiast pod bieżącą wodą.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Myjąc zęby, odkręcaj kran tylko wtedy, gdy chcesz opłukać szczoteczkę lub usta.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CB0BB50-012B-4657-92DE-8362BE264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792" y="4661808"/>
            <a:ext cx="2989203" cy="202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84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FA7DD3-5926-4AB9-8B1C-13C57E944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zmniejszyć emisje dwutlenku węgla?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3B440F-DD3D-461C-8BC9-9F15596A5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91" y="1725160"/>
            <a:ext cx="8596668" cy="3880773"/>
          </a:xfrm>
        </p:spPr>
        <p:txBody>
          <a:bodyPr>
            <a:normAutofit/>
          </a:bodyPr>
          <a:lstStyle/>
          <a:p>
            <a:pPr algn="l"/>
            <a:r>
              <a:rPr lang="pl-PL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 ciągu ostatniego roku świat zwolnił tempo – zawieszono podróże, a ludzie pozostali w domach. Dzięki temu środowisko mogło odetchnąć z ulgą. Rozważ wdrożenie w życie niektórych z poniższych pomysłów, aby kontynuować działania w kierunku zrównoważonego rozwoju.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Załatw kilka spraw za jednym razem, aby uniknąć wielokrotnych wyjazdów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Gdy tylko możesz, korzystaj z roweru, komunikacji miejskiej lub spacerów zamiast samochodu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Dbaj o stan samochodu i regularnie wymieniaj filtr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Zmniejsz temperaturę w bojlerze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Wyłączaj komputer na noc i pamiętaj, aby gasić światło po wyjściu z pomieszczenia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Wyłączaj duże urządzenia, które nie potrzebują stałego zasilania, gdy nie są używane (grzejniki, wentylatory, komputery, sprzęt elektroniczny itp.)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815959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DDD482-EE52-4465-A3D6-FD24ADF8F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821" y="1066799"/>
            <a:ext cx="8596668" cy="1320800"/>
          </a:xfrm>
        </p:spPr>
        <p:txBody>
          <a:bodyPr>
            <a:normAutofit/>
          </a:bodyPr>
          <a:lstStyle/>
          <a:p>
            <a:r>
              <a:rPr lang="pl-PL" dirty="0"/>
              <a:t>Recykling to podstawa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D8A845E-CE37-42E5-9B83-42C22CDFE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78" y="2228163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</a:pP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Obecnie w większości domów przestrzega się podstawowych zasad recyklingu. Zdarza się jednak, że nie mamy pewności co do tego, jakie tworzywa mogą być ponownie wykorzystane, a jakie nie, dlatego warto sprawdzić informacje pochodzące od lokalnych firm zajmujących się recyklingiem, aby nasze śmieci były posegregowane prawidłowo. Dodatkowo: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Unikaj „gdybania” i liczenia na to, że wszystkie odpady, które wrzucasz do śmietnika, nadają się do recyklingu. Niektóre z nich mogą zanieczyszczać surowce wtórne, z którymi mają kontakt.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Zrezygnuj z używania jednorazowych tworzyw sztucznych, takich jak reklamówki, słomki, butelki i folia spożywcza.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Korzystaj z toreb, butelek, przyborów i opakowań wielokrotnego użytku.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Używaj baterii do wielokrotnego ładowania zamiast jednorazowych.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4CBF6C4-5695-47A0-8B70-FA3F6E432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089" y="395878"/>
            <a:ext cx="2254625" cy="17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5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6ACA3E-9D62-4788-97EA-E5FDB737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wyrzucamy śmieci?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1B70869-B19E-4760-A28E-6C9CF3725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383" y="1790047"/>
            <a:ext cx="4185623" cy="576262"/>
          </a:xfrm>
        </p:spPr>
        <p:txBody>
          <a:bodyPr/>
          <a:lstStyle/>
          <a:p>
            <a:r>
              <a:rPr lang="pl-PL" dirty="0"/>
              <a:t>Do: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AFEE772-13A8-4DF5-83A3-6BD2F457E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8877" y="2383562"/>
            <a:ext cx="4185623" cy="3304117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-niebieskiego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pojemnika wyrzucamy papier</a:t>
            </a:r>
          </a:p>
          <a:p>
            <a:pPr marL="0" indent="0">
              <a:buNone/>
            </a:pPr>
            <a:r>
              <a:rPr lang="pl-P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-żółtego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pojemnika wyrzucamy metale i plastik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-zielonego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pojemnika wyrzucamy szkło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-brązowego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pojemnika wyrzucamy odpady BIO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-czarnego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pojemnika wyrzucamy odpady zmieszane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67D9023-7F89-4738-B6BA-3619D1B95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Jak segregować śmieci? Zasady, kolory, segregacja śmieci w domu |  Mamotoja.pl">
            <a:extLst>
              <a:ext uri="{FF2B5EF4-FFF2-40B4-BE49-F238E27FC236}">
                <a16:creationId xmlns:a16="http://schemas.microsoft.com/office/drawing/2014/main" id="{17A202BC-F547-4AF3-92CF-876ECF42A1A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7" b="12549"/>
          <a:stretch/>
        </p:blipFill>
        <p:spPr bwMode="auto">
          <a:xfrm>
            <a:off x="5217335" y="2476440"/>
            <a:ext cx="4683886" cy="27770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549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540F93-F9ED-47EE-ADE3-1683A8CD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Globalne ocieplenie i zmiany klimatu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D49A5C-5E6F-4B14-AD9A-899B5B54E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191" y="1583647"/>
            <a:ext cx="8596668" cy="3880773"/>
          </a:xfrm>
        </p:spPr>
        <p:txBody>
          <a:bodyPr/>
          <a:lstStyle/>
          <a:p>
            <a:pPr marL="0" indent="0" algn="l">
              <a:buNone/>
            </a:pPr>
            <a: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największy i najpoważniejszy problem naszej planety, związany z silnym zanieczyszczeniem powietrza.</a:t>
            </a: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Ze względu na długotrwałą emisję ogromnych ilości gazów cieplarnianych do atmosfery, średnia temperatura na Ziemi niebezpiecznie rośnie. A to z kolei prowadzi do wystąpienia szeregu groźnych zjawisk – od anomalii pogodowych, przez podniesienie poziomu mórz i oceanów (na skutek topnienia lodowców), aż po rozprzestrzenianie się groźnych chorób tropikalnych i przymusową migrację ludności. Jednak globalne ocieplenie to nie tylko problem ludzi. To także zagrożenie dla wszystkich organizmów żywych, które muszą przystosować się do nowych warunków albo – co bardziej prawdopodobne – zginąć.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FC81756-A469-4F0D-9361-3CB040872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658" y="4352926"/>
            <a:ext cx="2775858" cy="21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97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E43E2B-CCCC-4413-866C-2A57D160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Zmiany klimatu to niejedyne zagrożenie dla świata zwierząt. Do masowego wymierania gatunków prowadzą też m.in.: zagarnianie coraz to nowych obszarów ziemi pod tereny rolnicze, wylesianie, osuszanie bagien, przekształcanie siedlisk, masowe stosowanie antybiotyków i pestycydów w rolnictwie i hodowli zwierząt, a także eutrofizacja wód.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Problem jest naprawdę poważny – zdaniem naukowców, </a:t>
            </a:r>
            <a: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stoimy dziś na skraju 6. globalnego wymierania gatunków</a:t>
            </a: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Liczby mówią tu same za siebie. Od lat 70. populacje gatunków słodkowodnych skurczyły się średnio o 83%. Od lat 90. w samej Europie liczba ptaków zmniejszyła się o 12%, a motyli łąkowych o 50%.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przecież bioróżnorodność zapewnia nam dostęp do czystej wody, powietrza i innych zasobów Ziemi. Każda, nawet drobna zmiana w tym unikalnym układzie sił i zależności, jest ogromnym zagrożeniem dla każdego z nas.</a:t>
            </a:r>
          </a:p>
          <a:p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800FCB89-0F98-43CD-9C1C-7F6ABE6A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Zanik bioróżnorodności i wymieranie gatunków</a:t>
            </a:r>
          </a:p>
        </p:txBody>
      </p:sp>
    </p:spTree>
    <p:extLst>
      <p:ext uri="{BB962C8B-B14F-4D97-AF65-F5344CB8AC3E}">
        <p14:creationId xmlns:p14="http://schemas.microsoft.com/office/powerpoint/2010/main" val="398464108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9BE7D3-6933-4F50-ACE1-099E9C88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20" y="911050"/>
            <a:ext cx="8596668" cy="1320800"/>
          </a:xfrm>
        </p:spPr>
        <p:txBody>
          <a:bodyPr/>
          <a:lstStyle/>
          <a:p>
            <a:r>
              <a:rPr lang="pl-PL" dirty="0"/>
              <a:t>Plastik – wróg środowiska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E4E6F2-88B7-4A64-9C59-43C5929EC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619067" cy="4370840"/>
          </a:xfrm>
        </p:spPr>
        <p:txBody>
          <a:bodyPr>
            <a:normAutofit fontScale="47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pl-PL" sz="2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 czołówce największych zagrożeń dla Ziemi, niezmiennie od wielu lat znajduje się też problem śmieci, zwłaszcza plastików. Nic dziwnego. Każdego roku przeciętny mieszkaniec wysoko rozwiniętych krajów – Europy i Ameryki Północnej, wyrzuca co najmniej 100 kg plastikowych odpadów. Niestety, wartości te, zamiast spadać, systematycznie rosną. Wciąż produkujemy coraz więcej i więcej śmieci, nie dbając o ich właściwe przetworzenie ani nawet o odpowiednie składowanie. </a:t>
            </a:r>
            <a:r>
              <a:rPr lang="pl-PL" sz="29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Jest ich tak dużo, że widać je nawet z kosmosu!</a:t>
            </a:r>
            <a:endParaRPr lang="pl-PL" sz="29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pl-PL" sz="2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 przerażającej skali zjawiska świadczy np. </a:t>
            </a:r>
            <a:r>
              <a:rPr lang="pl-PL" sz="29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wielka śmieciowa wyspa</a:t>
            </a:r>
            <a:r>
              <a:rPr lang="pl-PL" sz="2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(Great Pacific </a:t>
            </a:r>
            <a:r>
              <a:rPr lang="pl-PL" sz="29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Garbage</a:t>
            </a:r>
            <a:r>
              <a:rPr lang="pl-PL" sz="2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29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Patch</a:t>
            </a:r>
            <a:r>
              <a:rPr lang="pl-PL" sz="2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krążąca po północnych wybrzeżach Pacyfiku, między Hawajami a Kalifornią. Jej powierzchnia zajmuje blisko 1,6 mln km² powierzchni – to prawie pięć razy tyle, co Polska! A to niestety niejedyne takie miejsce na Ziemi.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pl-PL" sz="29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Rocznie, przez plastikowe odpady, w samych oceanach ginie co najmniej milion zwierząt</a:t>
            </a:r>
            <a:r>
              <a:rPr lang="pl-PL" sz="29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[2]</a:t>
            </a:r>
            <a:r>
              <a:rPr lang="pl-PL" sz="2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Morskie ryby, ssaki i ptaki zaplątują się w resztki opakowań, duszą się polimerowymi żyłkami, a często po prostu mylą kawałki plastiku z pożywieniem.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pl-PL" sz="2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Nietrudno zgadnąć, że plastik znajdujący się w przewodach pokarmowych ryb i owoców morza, w niedługim czasie trafia wprost do naszych żołądków. Dodatkową dawkę plastiku otrzymujemy też w bardzo rozdrobnionej wersji, w postaci </a:t>
            </a:r>
            <a:r>
              <a:rPr lang="pl-PL" sz="29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mikroplastiku</a:t>
            </a:r>
            <a:r>
              <a:rPr lang="pl-PL" sz="2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którego nie wychwytują oczyszczalnie ścieków.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D5C637C-9223-40EA-A820-C47E037DC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746" y="375715"/>
            <a:ext cx="2609641" cy="16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32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</TotalTime>
  <Words>1344</Words>
  <Application>Microsoft Office PowerPoint</Application>
  <PresentationFormat>Panoramiczny</PresentationFormat>
  <Paragraphs>70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Fira Sans</vt:lpstr>
      <vt:lpstr>Trebuchet MS</vt:lpstr>
      <vt:lpstr>verdana</vt:lpstr>
      <vt:lpstr>Wingdings 3</vt:lpstr>
      <vt:lpstr>Faseta</vt:lpstr>
      <vt:lpstr>DZIEŃ ZIEMI</vt:lpstr>
      <vt:lpstr>Dawno temu w Ameryce… </vt:lpstr>
      <vt:lpstr>Jak oszczędzać wodę?</vt:lpstr>
      <vt:lpstr>Jak zmniejszyć emisje dwutlenku węgla?</vt:lpstr>
      <vt:lpstr>Recykling to podstawa</vt:lpstr>
      <vt:lpstr>Gdzie wyrzucamy śmieci?</vt:lpstr>
      <vt:lpstr>Globalne ocieplenie i zmiany klimatu</vt:lpstr>
      <vt:lpstr>Zanik bioróżnorodności i wymieranie gatunków</vt:lpstr>
      <vt:lpstr>Plastik – wróg środowiska </vt:lpstr>
      <vt:lpstr>Jak dbać o środowisko w życiu codziennym?</vt:lpstr>
      <vt:lpstr>Sprawdź swoją wiedzę:</vt:lpstr>
      <vt:lpstr>ŹRÓDŁA:</vt:lpstr>
      <vt:lpstr>DZIĘKUJEMY ZA UWAGĘ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ZIEMI</dc:title>
  <dc:creator>Amelia Rybińska</dc:creator>
  <cp:lastModifiedBy>Amelia Rybińska</cp:lastModifiedBy>
  <cp:revision>2</cp:revision>
  <dcterms:created xsi:type="dcterms:W3CDTF">2022-04-15T11:20:15Z</dcterms:created>
  <dcterms:modified xsi:type="dcterms:W3CDTF">2022-04-21T16:03:28Z</dcterms:modified>
</cp:coreProperties>
</file>